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58" r:id="rId7"/>
    <p:sldId id="268" r:id="rId8"/>
    <p:sldId id="266" r:id="rId9"/>
    <p:sldId id="267"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DB713"/>
    <a:srgbClr val="8F1837"/>
    <a:srgbClr val="F36D25"/>
    <a:srgbClr val="007DBC"/>
    <a:srgbClr val="279B48"/>
    <a:srgbClr val="5DBB46"/>
    <a:srgbClr val="CF8D2A"/>
    <a:srgbClr val="F99D26"/>
    <a:srgbClr val="EB1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E1E99-719D-FB3E-1C3A-7FF46121E7C2}" v="8" dt="2023-04-13T08:00:13.635"/>
    <p1510:client id="{3172FEBD-4F93-1A74-C1B4-2F934C5F67A7}" v="68" dt="2023-04-12T17:37:04.182"/>
    <p1510:client id="{371C7553-2563-CBAF-9B03-6B92D15FB003}" v="5" dt="2023-04-12T16:31:53.916"/>
    <p1510:client id="{7423C2A5-E1D1-3CB5-3BA4-486938171552}" v="5" dt="2023-06-06T13:42:04.590"/>
    <p1510:client id="{91927CD4-C23C-46EC-BB8B-991CEE51AF70}" v="100" dt="2023-04-12T17:27:45.409"/>
    <p1510:client id="{B344C037-46FC-4474-8899-B5BBB2B4060E}" v="25" dt="2023-04-12T10:39:24.179"/>
    <p1510:client id="{BA0E9551-7CE3-8B28-56AE-0D8F17454F34}" v="10" dt="2023-06-06T13:50:09.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79AA4-82D6-4E60-8E78-16A87BF5B0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98A9103-F224-401B-8573-A3FDE023C449}">
      <dgm:prSet/>
      <dgm:spPr>
        <a:solidFill>
          <a:srgbClr val="8F1837"/>
        </a:solidFill>
      </dgm:spPr>
      <dgm:t>
        <a:bodyPr/>
        <a:lstStyle/>
        <a:p>
          <a:pPr rtl="0"/>
          <a:r>
            <a:rPr lang="en-GB"/>
            <a:t>Do we have a written environmental policy?</a:t>
          </a:r>
          <a:r>
            <a:rPr lang="en-GB">
              <a:latin typeface="Calibri Light" panose="020F0302020204030204"/>
            </a:rPr>
            <a:t> </a:t>
          </a:r>
          <a:endParaRPr lang="en-US"/>
        </a:p>
      </dgm:t>
    </dgm:pt>
    <dgm:pt modelId="{F15C4A0A-4C1D-4697-BF1F-FD20F5196419}" type="parTrans" cxnId="{38E7A9BD-33A7-4C25-B037-7C816C2F7B58}">
      <dgm:prSet/>
      <dgm:spPr/>
      <dgm:t>
        <a:bodyPr/>
        <a:lstStyle/>
        <a:p>
          <a:endParaRPr lang="en-US"/>
        </a:p>
      </dgm:t>
    </dgm:pt>
    <dgm:pt modelId="{59443EA3-1D69-4CEA-8450-06E10AC34545}" type="sibTrans" cxnId="{38E7A9BD-33A7-4C25-B037-7C816C2F7B58}">
      <dgm:prSet/>
      <dgm:spPr/>
      <dgm:t>
        <a:bodyPr/>
        <a:lstStyle/>
        <a:p>
          <a:endParaRPr lang="en-US"/>
        </a:p>
      </dgm:t>
    </dgm:pt>
    <dgm:pt modelId="{DA695C09-0908-491C-9EC2-72D9BB1706EB}">
      <dgm:prSet/>
      <dgm:spPr>
        <a:solidFill>
          <a:srgbClr val="EB1C2D"/>
        </a:solidFill>
      </dgm:spPr>
      <dgm:t>
        <a:bodyPr/>
        <a:lstStyle/>
        <a:p>
          <a:pPr rtl="0"/>
          <a:r>
            <a:rPr lang="en-GB"/>
            <a:t>Have we evaluated our carbon footprint?</a:t>
          </a:r>
          <a:r>
            <a:rPr lang="en-GB">
              <a:latin typeface="Calibri Light" panose="020F0302020204030204"/>
            </a:rPr>
            <a:t> </a:t>
          </a:r>
          <a:endParaRPr lang="en-US"/>
        </a:p>
      </dgm:t>
    </dgm:pt>
    <dgm:pt modelId="{5EF5C178-4443-423C-B709-AA9C5BA83B24}" type="parTrans" cxnId="{20FD3790-E92C-4F6A-99B9-692528E7301A}">
      <dgm:prSet/>
      <dgm:spPr/>
      <dgm:t>
        <a:bodyPr/>
        <a:lstStyle/>
        <a:p>
          <a:endParaRPr lang="en-US"/>
        </a:p>
      </dgm:t>
    </dgm:pt>
    <dgm:pt modelId="{AE23CFD5-7930-4941-AF31-3611EB55353D}" type="sibTrans" cxnId="{20FD3790-E92C-4F6A-99B9-692528E7301A}">
      <dgm:prSet/>
      <dgm:spPr/>
      <dgm:t>
        <a:bodyPr/>
        <a:lstStyle/>
        <a:p>
          <a:endParaRPr lang="en-US"/>
        </a:p>
      </dgm:t>
    </dgm:pt>
    <dgm:pt modelId="{9CE9543B-F7F1-4F21-9C2A-287953A329F3}">
      <dgm:prSet/>
      <dgm:spPr>
        <a:solidFill>
          <a:srgbClr val="FDB713"/>
        </a:solidFill>
      </dgm:spPr>
      <dgm:t>
        <a:bodyPr/>
        <a:lstStyle/>
        <a:p>
          <a:pPr rtl="0"/>
          <a:r>
            <a:rPr lang="en-GB"/>
            <a:t>Have we committed to net zero?</a:t>
          </a:r>
          <a:r>
            <a:rPr lang="en-GB">
              <a:latin typeface="Calibri Light" panose="020F0302020204030204"/>
            </a:rPr>
            <a:t> </a:t>
          </a:r>
          <a:endParaRPr lang="en-US"/>
        </a:p>
      </dgm:t>
    </dgm:pt>
    <dgm:pt modelId="{FEB38D3B-1E29-47CC-9FC5-D2EAA75A88D9}" type="parTrans" cxnId="{C89B9193-1CA9-4119-862F-EE277BA21551}">
      <dgm:prSet/>
      <dgm:spPr/>
      <dgm:t>
        <a:bodyPr/>
        <a:lstStyle/>
        <a:p>
          <a:endParaRPr lang="en-US"/>
        </a:p>
      </dgm:t>
    </dgm:pt>
    <dgm:pt modelId="{0AC15891-C653-41B4-894E-C0D9F3CD371C}" type="sibTrans" cxnId="{C89B9193-1CA9-4119-862F-EE277BA21551}">
      <dgm:prSet/>
      <dgm:spPr/>
      <dgm:t>
        <a:bodyPr/>
        <a:lstStyle/>
        <a:p>
          <a:endParaRPr lang="en-US"/>
        </a:p>
      </dgm:t>
    </dgm:pt>
    <dgm:pt modelId="{6C1CA809-5956-4330-9A70-DCB799BBC83B}">
      <dgm:prSet/>
      <dgm:spPr>
        <a:solidFill>
          <a:srgbClr val="173668"/>
        </a:solidFill>
      </dgm:spPr>
      <dgm:t>
        <a:bodyPr/>
        <a:lstStyle/>
        <a:p>
          <a:pPr rtl="0"/>
          <a:r>
            <a:rPr lang="en-GB"/>
            <a:t>Do we have written DEIA pledges and policies?</a:t>
          </a:r>
          <a:r>
            <a:rPr lang="en-GB">
              <a:latin typeface="Calibri Light" panose="020F0302020204030204"/>
            </a:rPr>
            <a:t> </a:t>
          </a:r>
          <a:endParaRPr lang="en-US"/>
        </a:p>
      </dgm:t>
    </dgm:pt>
    <dgm:pt modelId="{0D266929-76D4-4E35-8451-490ECC91482A}" type="parTrans" cxnId="{0C6B7970-510C-4880-9D30-D3E3F747BC82}">
      <dgm:prSet/>
      <dgm:spPr/>
      <dgm:t>
        <a:bodyPr/>
        <a:lstStyle/>
        <a:p>
          <a:endParaRPr lang="en-US"/>
        </a:p>
      </dgm:t>
    </dgm:pt>
    <dgm:pt modelId="{2C1BF4D1-25E0-4A78-A3DC-D766E1132E33}" type="sibTrans" cxnId="{0C6B7970-510C-4880-9D30-D3E3F747BC82}">
      <dgm:prSet/>
      <dgm:spPr/>
      <dgm:t>
        <a:bodyPr/>
        <a:lstStyle/>
        <a:p>
          <a:endParaRPr lang="en-US"/>
        </a:p>
      </dgm:t>
    </dgm:pt>
    <dgm:pt modelId="{27C8850B-AA22-426F-9668-81735C93474B}">
      <dgm:prSet/>
      <dgm:spPr>
        <a:solidFill>
          <a:srgbClr val="007DBC"/>
        </a:solidFill>
      </dgm:spPr>
      <dgm:t>
        <a:bodyPr/>
        <a:lstStyle/>
        <a:p>
          <a:pPr rtl="0"/>
          <a:r>
            <a:rPr lang="en-GB"/>
            <a:t>Do we have a modern slavery act policy?</a:t>
          </a:r>
          <a:r>
            <a:rPr lang="en-GB">
              <a:latin typeface="Calibri Light" panose="020F0302020204030204"/>
            </a:rPr>
            <a:t> </a:t>
          </a:r>
          <a:endParaRPr lang="en-US"/>
        </a:p>
      </dgm:t>
    </dgm:pt>
    <dgm:pt modelId="{CC4C8428-26AF-4773-B564-61400A6F61B9}" type="parTrans" cxnId="{8F914070-4333-48EB-AB84-D8B2B4BAD76F}">
      <dgm:prSet/>
      <dgm:spPr/>
      <dgm:t>
        <a:bodyPr/>
        <a:lstStyle/>
        <a:p>
          <a:endParaRPr lang="en-US"/>
        </a:p>
      </dgm:t>
    </dgm:pt>
    <dgm:pt modelId="{F43AABB0-4BB0-4065-A2B0-D68748888C95}" type="sibTrans" cxnId="{8F914070-4333-48EB-AB84-D8B2B4BAD76F}">
      <dgm:prSet/>
      <dgm:spPr/>
      <dgm:t>
        <a:bodyPr/>
        <a:lstStyle/>
        <a:p>
          <a:endParaRPr lang="en-US"/>
        </a:p>
      </dgm:t>
    </dgm:pt>
    <dgm:pt modelId="{743823FF-D137-4FC4-81E7-3CEEE66941CF}">
      <dgm:prSet/>
      <dgm:spPr>
        <a:solidFill>
          <a:srgbClr val="5DBB46"/>
        </a:solidFill>
      </dgm:spPr>
      <dgm:t>
        <a:bodyPr/>
        <a:lstStyle/>
        <a:p>
          <a:pPr rtl="0"/>
          <a:r>
            <a:rPr lang="en-US" b="0" i="0">
              <a:latin typeface="Calibri Light" panose="020F0302020204030204"/>
            </a:rPr>
            <a:t>Is your</a:t>
          </a:r>
          <a:r>
            <a:rPr lang="en-US" b="0" i="0"/>
            <a:t> </a:t>
          </a:r>
          <a:r>
            <a:rPr lang="en-US" b="0" i="0" err="1"/>
            <a:t>organisation</a:t>
          </a:r>
          <a:r>
            <a:rPr lang="en-US" b="0" i="0"/>
            <a:t> </a:t>
          </a:r>
          <a:r>
            <a:rPr lang="en-US" b="0" i="0">
              <a:latin typeface="Calibri Light" panose="020F0302020204030204"/>
            </a:rPr>
            <a:t>involved with</a:t>
          </a:r>
          <a:r>
            <a:rPr lang="en-US" b="0" i="0"/>
            <a:t> Research4Life (R4L)? </a:t>
          </a:r>
          <a:endParaRPr lang="en-US"/>
        </a:p>
      </dgm:t>
    </dgm:pt>
    <dgm:pt modelId="{6208ACE9-DFB5-4D50-A5C0-48E354538936}" type="parTrans" cxnId="{D3C04AF7-76A1-4C49-B5EB-0F33D88B2553}">
      <dgm:prSet/>
      <dgm:spPr/>
      <dgm:t>
        <a:bodyPr/>
        <a:lstStyle/>
        <a:p>
          <a:endParaRPr lang="en-US"/>
        </a:p>
      </dgm:t>
    </dgm:pt>
    <dgm:pt modelId="{77BF44EF-2FEA-46DC-A326-80F11A0EA3FD}" type="sibTrans" cxnId="{D3C04AF7-76A1-4C49-B5EB-0F33D88B2553}">
      <dgm:prSet/>
      <dgm:spPr/>
      <dgm:t>
        <a:bodyPr/>
        <a:lstStyle/>
        <a:p>
          <a:endParaRPr lang="en-US"/>
        </a:p>
      </dgm:t>
    </dgm:pt>
    <dgm:pt modelId="{762859DE-750A-42C5-95B5-3CCBCE1ADCAE}">
      <dgm:prSet/>
      <dgm:spPr>
        <a:solidFill>
          <a:srgbClr val="CF8D2A"/>
        </a:solidFill>
      </dgm:spPr>
      <dgm:t>
        <a:bodyPr/>
        <a:lstStyle/>
        <a:p>
          <a:r>
            <a:rPr lang="en-US" b="0" i="0"/>
            <a:t>Do your articles include plain language summaries or bullets on practical applications to translate research into action? </a:t>
          </a:r>
          <a:endParaRPr lang="en-US"/>
        </a:p>
      </dgm:t>
    </dgm:pt>
    <dgm:pt modelId="{F947CCBB-91C4-440C-ADF1-87BB21569193}" type="parTrans" cxnId="{A0A9E357-8AAC-41AD-B899-2CD6B3A81A27}">
      <dgm:prSet/>
      <dgm:spPr/>
      <dgm:t>
        <a:bodyPr/>
        <a:lstStyle/>
        <a:p>
          <a:endParaRPr lang="en-US"/>
        </a:p>
      </dgm:t>
    </dgm:pt>
    <dgm:pt modelId="{1352FFBA-7F81-4617-94DB-5119D8576125}" type="sibTrans" cxnId="{A0A9E357-8AAC-41AD-B899-2CD6B3A81A27}">
      <dgm:prSet/>
      <dgm:spPr/>
      <dgm:t>
        <a:bodyPr/>
        <a:lstStyle/>
        <a:p>
          <a:endParaRPr lang="en-US"/>
        </a:p>
      </dgm:t>
    </dgm:pt>
    <dgm:pt modelId="{2F2DAD1D-F5C3-4144-9ED3-438158238E7E}">
      <dgm:prSet/>
      <dgm:spPr>
        <a:solidFill>
          <a:srgbClr val="279B48"/>
        </a:solidFill>
      </dgm:spPr>
      <dgm:t>
        <a:bodyPr/>
        <a:lstStyle/>
        <a:p>
          <a:pPr rtl="0"/>
          <a:r>
            <a:rPr lang="en-GB" b="0" i="0"/>
            <a:t>Does your organisation make Corporate Responsibility/ESG reports public?</a:t>
          </a:r>
          <a:r>
            <a:rPr lang="en-GB" b="0" i="0">
              <a:latin typeface="Calibri Light" panose="020F0302020204030204"/>
            </a:rPr>
            <a:t> </a:t>
          </a:r>
          <a:endParaRPr lang="en-US"/>
        </a:p>
      </dgm:t>
    </dgm:pt>
    <dgm:pt modelId="{512A6B0B-D8B3-4F65-9AC1-D83C60C95D68}" type="parTrans" cxnId="{B69880A5-30AD-4025-8D4D-08D177851796}">
      <dgm:prSet/>
      <dgm:spPr/>
      <dgm:t>
        <a:bodyPr/>
        <a:lstStyle/>
        <a:p>
          <a:endParaRPr lang="en-US"/>
        </a:p>
      </dgm:t>
    </dgm:pt>
    <dgm:pt modelId="{CC047FA6-B0BA-421A-90D1-6A6D03D25EDC}" type="sibTrans" cxnId="{B69880A5-30AD-4025-8D4D-08D177851796}">
      <dgm:prSet/>
      <dgm:spPr/>
      <dgm:t>
        <a:bodyPr/>
        <a:lstStyle/>
        <a:p>
          <a:endParaRPr lang="en-US"/>
        </a:p>
      </dgm:t>
    </dgm:pt>
    <dgm:pt modelId="{B9665371-2A3A-4C93-AECD-8B1760CC7161}" type="pres">
      <dgm:prSet presAssocID="{D2F79AA4-82D6-4E60-8E78-16A87BF5B0DA}" presName="diagram" presStyleCnt="0">
        <dgm:presLayoutVars>
          <dgm:dir/>
          <dgm:resizeHandles val="exact"/>
        </dgm:presLayoutVars>
      </dgm:prSet>
      <dgm:spPr/>
    </dgm:pt>
    <dgm:pt modelId="{F16B651E-D2FB-4CF9-9B07-22EFE911F988}" type="pres">
      <dgm:prSet presAssocID="{098A9103-F224-401B-8573-A3FDE023C449}" presName="node" presStyleLbl="node1" presStyleIdx="0" presStyleCnt="8">
        <dgm:presLayoutVars>
          <dgm:bulletEnabled val="1"/>
        </dgm:presLayoutVars>
      </dgm:prSet>
      <dgm:spPr/>
    </dgm:pt>
    <dgm:pt modelId="{C544D055-D2BF-4771-8574-3A026492608E}" type="pres">
      <dgm:prSet presAssocID="{59443EA3-1D69-4CEA-8450-06E10AC34545}" presName="sibTrans" presStyleCnt="0"/>
      <dgm:spPr/>
    </dgm:pt>
    <dgm:pt modelId="{E2E52DAF-4DDD-4914-B1BC-AA1AA6572DCF}" type="pres">
      <dgm:prSet presAssocID="{DA695C09-0908-491C-9EC2-72D9BB1706EB}" presName="node" presStyleLbl="node1" presStyleIdx="1" presStyleCnt="8">
        <dgm:presLayoutVars>
          <dgm:bulletEnabled val="1"/>
        </dgm:presLayoutVars>
      </dgm:prSet>
      <dgm:spPr/>
    </dgm:pt>
    <dgm:pt modelId="{FFCE9C4D-6969-4671-AB79-19FE82C1B6C2}" type="pres">
      <dgm:prSet presAssocID="{AE23CFD5-7930-4941-AF31-3611EB55353D}" presName="sibTrans" presStyleCnt="0"/>
      <dgm:spPr/>
    </dgm:pt>
    <dgm:pt modelId="{E56F6449-96E7-4264-B465-70EF22E049B1}" type="pres">
      <dgm:prSet presAssocID="{9CE9543B-F7F1-4F21-9C2A-287953A329F3}" presName="node" presStyleLbl="node1" presStyleIdx="2" presStyleCnt="8">
        <dgm:presLayoutVars>
          <dgm:bulletEnabled val="1"/>
        </dgm:presLayoutVars>
      </dgm:prSet>
      <dgm:spPr/>
    </dgm:pt>
    <dgm:pt modelId="{6C9A0F54-4DB7-4982-A9B2-4EE35794E4B5}" type="pres">
      <dgm:prSet presAssocID="{0AC15891-C653-41B4-894E-C0D9F3CD371C}" presName="sibTrans" presStyleCnt="0"/>
      <dgm:spPr/>
    </dgm:pt>
    <dgm:pt modelId="{663DBBED-6FC9-4014-B94E-8DB0FEE393EE}" type="pres">
      <dgm:prSet presAssocID="{6C1CA809-5956-4330-9A70-DCB799BBC83B}" presName="node" presStyleLbl="node1" presStyleIdx="3" presStyleCnt="8">
        <dgm:presLayoutVars>
          <dgm:bulletEnabled val="1"/>
        </dgm:presLayoutVars>
      </dgm:prSet>
      <dgm:spPr/>
    </dgm:pt>
    <dgm:pt modelId="{5ED5B39B-EA4B-42DF-804E-BB3AF1C00DB1}" type="pres">
      <dgm:prSet presAssocID="{2C1BF4D1-25E0-4A78-A3DC-D766E1132E33}" presName="sibTrans" presStyleCnt="0"/>
      <dgm:spPr/>
    </dgm:pt>
    <dgm:pt modelId="{9ECE9BAD-012C-421B-956B-02C43D99CC9A}" type="pres">
      <dgm:prSet presAssocID="{27C8850B-AA22-426F-9668-81735C93474B}" presName="node" presStyleLbl="node1" presStyleIdx="4" presStyleCnt="8">
        <dgm:presLayoutVars>
          <dgm:bulletEnabled val="1"/>
        </dgm:presLayoutVars>
      </dgm:prSet>
      <dgm:spPr/>
    </dgm:pt>
    <dgm:pt modelId="{69D78773-F6F0-44C1-A5BB-2DC738C89564}" type="pres">
      <dgm:prSet presAssocID="{F43AABB0-4BB0-4065-A2B0-D68748888C95}" presName="sibTrans" presStyleCnt="0"/>
      <dgm:spPr/>
    </dgm:pt>
    <dgm:pt modelId="{6B8BA355-1D23-4F97-A176-0C4D246A6B04}" type="pres">
      <dgm:prSet presAssocID="{743823FF-D137-4FC4-81E7-3CEEE66941CF}" presName="node" presStyleLbl="node1" presStyleIdx="5" presStyleCnt="8">
        <dgm:presLayoutVars>
          <dgm:bulletEnabled val="1"/>
        </dgm:presLayoutVars>
      </dgm:prSet>
      <dgm:spPr/>
    </dgm:pt>
    <dgm:pt modelId="{B77B7FB1-0966-4258-901C-D4BCB4587F58}" type="pres">
      <dgm:prSet presAssocID="{77BF44EF-2FEA-46DC-A326-80F11A0EA3FD}" presName="sibTrans" presStyleCnt="0"/>
      <dgm:spPr/>
    </dgm:pt>
    <dgm:pt modelId="{8A6FCF7B-3F0F-4CFD-BB42-E309F3216BE5}" type="pres">
      <dgm:prSet presAssocID="{762859DE-750A-42C5-95B5-3CCBCE1ADCAE}" presName="node" presStyleLbl="node1" presStyleIdx="6" presStyleCnt="8">
        <dgm:presLayoutVars>
          <dgm:bulletEnabled val="1"/>
        </dgm:presLayoutVars>
      </dgm:prSet>
      <dgm:spPr/>
    </dgm:pt>
    <dgm:pt modelId="{9A94C536-0987-4515-84AB-A0BBA984F373}" type="pres">
      <dgm:prSet presAssocID="{1352FFBA-7F81-4617-94DB-5119D8576125}" presName="sibTrans" presStyleCnt="0"/>
      <dgm:spPr/>
    </dgm:pt>
    <dgm:pt modelId="{F4617276-9002-4BB9-9E4D-AFF50FB84FA3}" type="pres">
      <dgm:prSet presAssocID="{2F2DAD1D-F5C3-4144-9ED3-438158238E7E}" presName="node" presStyleLbl="node1" presStyleIdx="7" presStyleCnt="8">
        <dgm:presLayoutVars>
          <dgm:bulletEnabled val="1"/>
        </dgm:presLayoutVars>
      </dgm:prSet>
      <dgm:spPr/>
    </dgm:pt>
  </dgm:ptLst>
  <dgm:cxnLst>
    <dgm:cxn modelId="{649B8D16-54C3-49D1-9156-BEFCA86DD4E5}" type="presOf" srcId="{9CE9543B-F7F1-4F21-9C2A-287953A329F3}" destId="{E56F6449-96E7-4264-B465-70EF22E049B1}" srcOrd="0" destOrd="0" presId="urn:microsoft.com/office/officeart/2005/8/layout/default"/>
    <dgm:cxn modelId="{2E11A919-9FEC-4838-81FB-A0258E69894D}" type="presOf" srcId="{2F2DAD1D-F5C3-4144-9ED3-438158238E7E}" destId="{F4617276-9002-4BB9-9E4D-AFF50FB84FA3}" srcOrd="0" destOrd="0" presId="urn:microsoft.com/office/officeart/2005/8/layout/default"/>
    <dgm:cxn modelId="{844C0531-0845-4553-B990-C49F664E8FDB}" type="presOf" srcId="{6C1CA809-5956-4330-9A70-DCB799BBC83B}" destId="{663DBBED-6FC9-4014-B94E-8DB0FEE393EE}" srcOrd="0" destOrd="0" presId="urn:microsoft.com/office/officeart/2005/8/layout/default"/>
    <dgm:cxn modelId="{8F914070-4333-48EB-AB84-D8B2B4BAD76F}" srcId="{D2F79AA4-82D6-4E60-8E78-16A87BF5B0DA}" destId="{27C8850B-AA22-426F-9668-81735C93474B}" srcOrd="4" destOrd="0" parTransId="{CC4C8428-26AF-4773-B564-61400A6F61B9}" sibTransId="{F43AABB0-4BB0-4065-A2B0-D68748888C95}"/>
    <dgm:cxn modelId="{0C6B7970-510C-4880-9D30-D3E3F747BC82}" srcId="{D2F79AA4-82D6-4E60-8E78-16A87BF5B0DA}" destId="{6C1CA809-5956-4330-9A70-DCB799BBC83B}" srcOrd="3" destOrd="0" parTransId="{0D266929-76D4-4E35-8451-490ECC91482A}" sibTransId="{2C1BF4D1-25E0-4A78-A3DC-D766E1132E33}"/>
    <dgm:cxn modelId="{A0A9E357-8AAC-41AD-B899-2CD6B3A81A27}" srcId="{D2F79AA4-82D6-4E60-8E78-16A87BF5B0DA}" destId="{762859DE-750A-42C5-95B5-3CCBCE1ADCAE}" srcOrd="6" destOrd="0" parTransId="{F947CCBB-91C4-440C-ADF1-87BB21569193}" sibTransId="{1352FFBA-7F81-4617-94DB-5119D8576125}"/>
    <dgm:cxn modelId="{0249B859-7AED-40CB-A181-563D98217026}" type="presOf" srcId="{743823FF-D137-4FC4-81E7-3CEEE66941CF}" destId="{6B8BA355-1D23-4F97-A176-0C4D246A6B04}" srcOrd="0" destOrd="0" presId="urn:microsoft.com/office/officeart/2005/8/layout/default"/>
    <dgm:cxn modelId="{20FD3790-E92C-4F6A-99B9-692528E7301A}" srcId="{D2F79AA4-82D6-4E60-8E78-16A87BF5B0DA}" destId="{DA695C09-0908-491C-9EC2-72D9BB1706EB}" srcOrd="1" destOrd="0" parTransId="{5EF5C178-4443-423C-B709-AA9C5BA83B24}" sibTransId="{AE23CFD5-7930-4941-AF31-3611EB55353D}"/>
    <dgm:cxn modelId="{63094291-4BA3-46B0-8FC0-D2C694F29681}" type="presOf" srcId="{098A9103-F224-401B-8573-A3FDE023C449}" destId="{F16B651E-D2FB-4CF9-9B07-22EFE911F988}" srcOrd="0" destOrd="0" presId="urn:microsoft.com/office/officeart/2005/8/layout/default"/>
    <dgm:cxn modelId="{63E6A091-A25B-40CB-86AF-66C109132BE7}" type="presOf" srcId="{D2F79AA4-82D6-4E60-8E78-16A87BF5B0DA}" destId="{B9665371-2A3A-4C93-AECD-8B1760CC7161}" srcOrd="0" destOrd="0" presId="urn:microsoft.com/office/officeart/2005/8/layout/default"/>
    <dgm:cxn modelId="{C89B9193-1CA9-4119-862F-EE277BA21551}" srcId="{D2F79AA4-82D6-4E60-8E78-16A87BF5B0DA}" destId="{9CE9543B-F7F1-4F21-9C2A-287953A329F3}" srcOrd="2" destOrd="0" parTransId="{FEB38D3B-1E29-47CC-9FC5-D2EAA75A88D9}" sibTransId="{0AC15891-C653-41B4-894E-C0D9F3CD371C}"/>
    <dgm:cxn modelId="{E6A39D9B-9490-41E1-8551-69B925AE2FE7}" type="presOf" srcId="{DA695C09-0908-491C-9EC2-72D9BB1706EB}" destId="{E2E52DAF-4DDD-4914-B1BC-AA1AA6572DCF}" srcOrd="0" destOrd="0" presId="urn:microsoft.com/office/officeart/2005/8/layout/default"/>
    <dgm:cxn modelId="{B69880A5-30AD-4025-8D4D-08D177851796}" srcId="{D2F79AA4-82D6-4E60-8E78-16A87BF5B0DA}" destId="{2F2DAD1D-F5C3-4144-9ED3-438158238E7E}" srcOrd="7" destOrd="0" parTransId="{512A6B0B-D8B3-4F65-9AC1-D83C60C95D68}" sibTransId="{CC047FA6-B0BA-421A-90D1-6A6D03D25EDC}"/>
    <dgm:cxn modelId="{38E7A9BD-33A7-4C25-B037-7C816C2F7B58}" srcId="{D2F79AA4-82D6-4E60-8E78-16A87BF5B0DA}" destId="{098A9103-F224-401B-8573-A3FDE023C449}" srcOrd="0" destOrd="0" parTransId="{F15C4A0A-4C1D-4697-BF1F-FD20F5196419}" sibTransId="{59443EA3-1D69-4CEA-8450-06E10AC34545}"/>
    <dgm:cxn modelId="{FF8D5BBF-C23A-45C7-8FA3-1DF2B9C5FE6A}" type="presOf" srcId="{762859DE-750A-42C5-95B5-3CCBCE1ADCAE}" destId="{8A6FCF7B-3F0F-4CFD-BB42-E309F3216BE5}" srcOrd="0" destOrd="0" presId="urn:microsoft.com/office/officeart/2005/8/layout/default"/>
    <dgm:cxn modelId="{3D0CDFDD-8350-48CC-830C-62938917F9E7}" type="presOf" srcId="{27C8850B-AA22-426F-9668-81735C93474B}" destId="{9ECE9BAD-012C-421B-956B-02C43D99CC9A}" srcOrd="0" destOrd="0" presId="urn:microsoft.com/office/officeart/2005/8/layout/default"/>
    <dgm:cxn modelId="{D3C04AF7-76A1-4C49-B5EB-0F33D88B2553}" srcId="{D2F79AA4-82D6-4E60-8E78-16A87BF5B0DA}" destId="{743823FF-D137-4FC4-81E7-3CEEE66941CF}" srcOrd="5" destOrd="0" parTransId="{6208ACE9-DFB5-4D50-A5C0-48E354538936}" sibTransId="{77BF44EF-2FEA-46DC-A326-80F11A0EA3FD}"/>
    <dgm:cxn modelId="{7A3F5D21-D981-4B35-A395-BD934D7AC05B}" type="presParOf" srcId="{B9665371-2A3A-4C93-AECD-8B1760CC7161}" destId="{F16B651E-D2FB-4CF9-9B07-22EFE911F988}" srcOrd="0" destOrd="0" presId="urn:microsoft.com/office/officeart/2005/8/layout/default"/>
    <dgm:cxn modelId="{7F69376B-C236-475B-80FC-2080D3A56980}" type="presParOf" srcId="{B9665371-2A3A-4C93-AECD-8B1760CC7161}" destId="{C544D055-D2BF-4771-8574-3A026492608E}" srcOrd="1" destOrd="0" presId="urn:microsoft.com/office/officeart/2005/8/layout/default"/>
    <dgm:cxn modelId="{2BA49622-4DF6-48B1-97FD-3BF1401C8092}" type="presParOf" srcId="{B9665371-2A3A-4C93-AECD-8B1760CC7161}" destId="{E2E52DAF-4DDD-4914-B1BC-AA1AA6572DCF}" srcOrd="2" destOrd="0" presId="urn:microsoft.com/office/officeart/2005/8/layout/default"/>
    <dgm:cxn modelId="{D22F6681-1C2F-409C-B39B-91EBBAD9FD09}" type="presParOf" srcId="{B9665371-2A3A-4C93-AECD-8B1760CC7161}" destId="{FFCE9C4D-6969-4671-AB79-19FE82C1B6C2}" srcOrd="3" destOrd="0" presId="urn:microsoft.com/office/officeart/2005/8/layout/default"/>
    <dgm:cxn modelId="{EAF1D13C-6F5F-4A11-8A44-756DD709144E}" type="presParOf" srcId="{B9665371-2A3A-4C93-AECD-8B1760CC7161}" destId="{E56F6449-96E7-4264-B465-70EF22E049B1}" srcOrd="4" destOrd="0" presId="urn:microsoft.com/office/officeart/2005/8/layout/default"/>
    <dgm:cxn modelId="{9ADBC8DD-10A0-4C1F-A4EF-3DB8A5C45D75}" type="presParOf" srcId="{B9665371-2A3A-4C93-AECD-8B1760CC7161}" destId="{6C9A0F54-4DB7-4982-A9B2-4EE35794E4B5}" srcOrd="5" destOrd="0" presId="urn:microsoft.com/office/officeart/2005/8/layout/default"/>
    <dgm:cxn modelId="{BF69C786-9829-414A-AA61-39FC0B7B6B32}" type="presParOf" srcId="{B9665371-2A3A-4C93-AECD-8B1760CC7161}" destId="{663DBBED-6FC9-4014-B94E-8DB0FEE393EE}" srcOrd="6" destOrd="0" presId="urn:microsoft.com/office/officeart/2005/8/layout/default"/>
    <dgm:cxn modelId="{99721029-4A26-479B-A2AD-61ACD0D62D99}" type="presParOf" srcId="{B9665371-2A3A-4C93-AECD-8B1760CC7161}" destId="{5ED5B39B-EA4B-42DF-804E-BB3AF1C00DB1}" srcOrd="7" destOrd="0" presId="urn:microsoft.com/office/officeart/2005/8/layout/default"/>
    <dgm:cxn modelId="{49BE7684-89C6-4A22-87D9-09AF2DF56C04}" type="presParOf" srcId="{B9665371-2A3A-4C93-AECD-8B1760CC7161}" destId="{9ECE9BAD-012C-421B-956B-02C43D99CC9A}" srcOrd="8" destOrd="0" presId="urn:microsoft.com/office/officeart/2005/8/layout/default"/>
    <dgm:cxn modelId="{DA4829B1-75D8-4403-9D9A-02F426174DD9}" type="presParOf" srcId="{B9665371-2A3A-4C93-AECD-8B1760CC7161}" destId="{69D78773-F6F0-44C1-A5BB-2DC738C89564}" srcOrd="9" destOrd="0" presId="urn:microsoft.com/office/officeart/2005/8/layout/default"/>
    <dgm:cxn modelId="{236DB73F-FA55-4670-95B6-BAA5A3352A5D}" type="presParOf" srcId="{B9665371-2A3A-4C93-AECD-8B1760CC7161}" destId="{6B8BA355-1D23-4F97-A176-0C4D246A6B04}" srcOrd="10" destOrd="0" presId="urn:microsoft.com/office/officeart/2005/8/layout/default"/>
    <dgm:cxn modelId="{FBDFDE8E-CB01-49B9-982C-FD1A8A90A874}" type="presParOf" srcId="{B9665371-2A3A-4C93-AECD-8B1760CC7161}" destId="{B77B7FB1-0966-4258-901C-D4BCB4587F58}" srcOrd="11" destOrd="0" presId="urn:microsoft.com/office/officeart/2005/8/layout/default"/>
    <dgm:cxn modelId="{AA54EBB3-57F5-46DB-831F-355FF7AF9F5F}" type="presParOf" srcId="{B9665371-2A3A-4C93-AECD-8B1760CC7161}" destId="{8A6FCF7B-3F0F-4CFD-BB42-E309F3216BE5}" srcOrd="12" destOrd="0" presId="urn:microsoft.com/office/officeart/2005/8/layout/default"/>
    <dgm:cxn modelId="{B8A6DDB5-B33F-4AF7-9D7B-C7BB07156306}" type="presParOf" srcId="{B9665371-2A3A-4C93-AECD-8B1760CC7161}" destId="{9A94C536-0987-4515-84AB-A0BBA984F373}" srcOrd="13" destOrd="0" presId="urn:microsoft.com/office/officeart/2005/8/layout/default"/>
    <dgm:cxn modelId="{FD19FE2B-A961-4352-B68D-1A04BC7D4316}" type="presParOf" srcId="{B9665371-2A3A-4C93-AECD-8B1760CC7161}" destId="{F4617276-9002-4BB9-9E4D-AFF50FB84FA3}"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651E-D2FB-4CF9-9B07-22EFE911F988}">
      <dsp:nvSpPr>
        <dsp:cNvPr id="0" name=""/>
        <dsp:cNvSpPr/>
      </dsp:nvSpPr>
      <dsp:spPr>
        <a:xfrm>
          <a:off x="3013" y="643334"/>
          <a:ext cx="2390408" cy="1434245"/>
        </a:xfrm>
        <a:prstGeom prst="rect">
          <a:avLst/>
        </a:prstGeom>
        <a:solidFill>
          <a:srgbClr val="8F18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Do we have a written environmental policy?</a:t>
          </a:r>
          <a:r>
            <a:rPr lang="en-GB" sz="1600" kern="1200">
              <a:latin typeface="Calibri Light" panose="020F0302020204030204"/>
            </a:rPr>
            <a:t> </a:t>
          </a:r>
          <a:endParaRPr lang="en-US" sz="1600" kern="1200"/>
        </a:p>
      </dsp:txBody>
      <dsp:txXfrm>
        <a:off x="3013" y="643334"/>
        <a:ext cx="2390408" cy="1434245"/>
      </dsp:txXfrm>
    </dsp:sp>
    <dsp:sp modelId="{E2E52DAF-4DDD-4914-B1BC-AA1AA6572DCF}">
      <dsp:nvSpPr>
        <dsp:cNvPr id="0" name=""/>
        <dsp:cNvSpPr/>
      </dsp:nvSpPr>
      <dsp:spPr>
        <a:xfrm>
          <a:off x="2632462" y="643334"/>
          <a:ext cx="2390408" cy="1434245"/>
        </a:xfrm>
        <a:prstGeom prst="rect">
          <a:avLst/>
        </a:prstGeom>
        <a:solidFill>
          <a:srgbClr val="EB1C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Have we evaluated our carbon footprint?</a:t>
          </a:r>
          <a:r>
            <a:rPr lang="en-GB" sz="1600" kern="1200">
              <a:latin typeface="Calibri Light" panose="020F0302020204030204"/>
            </a:rPr>
            <a:t> </a:t>
          </a:r>
          <a:endParaRPr lang="en-US" sz="1600" kern="1200"/>
        </a:p>
      </dsp:txBody>
      <dsp:txXfrm>
        <a:off x="2632462" y="643334"/>
        <a:ext cx="2390408" cy="1434245"/>
      </dsp:txXfrm>
    </dsp:sp>
    <dsp:sp modelId="{E56F6449-96E7-4264-B465-70EF22E049B1}">
      <dsp:nvSpPr>
        <dsp:cNvPr id="0" name=""/>
        <dsp:cNvSpPr/>
      </dsp:nvSpPr>
      <dsp:spPr>
        <a:xfrm>
          <a:off x="5261911" y="643334"/>
          <a:ext cx="2390408" cy="1434245"/>
        </a:xfrm>
        <a:prstGeom prst="rect">
          <a:avLst/>
        </a:prstGeom>
        <a:solidFill>
          <a:srgbClr val="FDB7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Have we committed to net zero?</a:t>
          </a:r>
          <a:r>
            <a:rPr lang="en-GB" sz="1600" kern="1200">
              <a:latin typeface="Calibri Light" panose="020F0302020204030204"/>
            </a:rPr>
            <a:t> </a:t>
          </a:r>
          <a:endParaRPr lang="en-US" sz="1600" kern="1200"/>
        </a:p>
      </dsp:txBody>
      <dsp:txXfrm>
        <a:off x="5261911" y="643334"/>
        <a:ext cx="2390408" cy="1434245"/>
      </dsp:txXfrm>
    </dsp:sp>
    <dsp:sp modelId="{663DBBED-6FC9-4014-B94E-8DB0FEE393EE}">
      <dsp:nvSpPr>
        <dsp:cNvPr id="0" name=""/>
        <dsp:cNvSpPr/>
      </dsp:nvSpPr>
      <dsp:spPr>
        <a:xfrm>
          <a:off x="7891361" y="643334"/>
          <a:ext cx="2390408" cy="1434245"/>
        </a:xfrm>
        <a:prstGeom prst="rect">
          <a:avLst/>
        </a:prstGeom>
        <a:solidFill>
          <a:srgbClr val="1736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Do we have written DEIA pledges and policies?</a:t>
          </a:r>
          <a:r>
            <a:rPr lang="en-GB" sz="1600" kern="1200">
              <a:latin typeface="Calibri Light" panose="020F0302020204030204"/>
            </a:rPr>
            <a:t> </a:t>
          </a:r>
          <a:endParaRPr lang="en-US" sz="1600" kern="1200"/>
        </a:p>
      </dsp:txBody>
      <dsp:txXfrm>
        <a:off x="7891361" y="643334"/>
        <a:ext cx="2390408" cy="1434245"/>
      </dsp:txXfrm>
    </dsp:sp>
    <dsp:sp modelId="{9ECE9BAD-012C-421B-956B-02C43D99CC9A}">
      <dsp:nvSpPr>
        <dsp:cNvPr id="0" name=""/>
        <dsp:cNvSpPr/>
      </dsp:nvSpPr>
      <dsp:spPr>
        <a:xfrm>
          <a:off x="3013" y="2316620"/>
          <a:ext cx="2390408" cy="1434245"/>
        </a:xfrm>
        <a:prstGeom prst="rect">
          <a:avLst/>
        </a:prstGeom>
        <a:solidFill>
          <a:srgbClr val="007D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Do we have a modern slavery act policy?</a:t>
          </a:r>
          <a:r>
            <a:rPr lang="en-GB" sz="1600" kern="1200">
              <a:latin typeface="Calibri Light" panose="020F0302020204030204"/>
            </a:rPr>
            <a:t> </a:t>
          </a:r>
          <a:endParaRPr lang="en-US" sz="1600" kern="1200"/>
        </a:p>
      </dsp:txBody>
      <dsp:txXfrm>
        <a:off x="3013" y="2316620"/>
        <a:ext cx="2390408" cy="1434245"/>
      </dsp:txXfrm>
    </dsp:sp>
    <dsp:sp modelId="{6B8BA355-1D23-4F97-A176-0C4D246A6B04}">
      <dsp:nvSpPr>
        <dsp:cNvPr id="0" name=""/>
        <dsp:cNvSpPr/>
      </dsp:nvSpPr>
      <dsp:spPr>
        <a:xfrm>
          <a:off x="2632462" y="2316620"/>
          <a:ext cx="2390408" cy="1434245"/>
        </a:xfrm>
        <a:prstGeom prst="rect">
          <a:avLst/>
        </a:prstGeom>
        <a:solidFill>
          <a:srgbClr val="5DBB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Calibri Light" panose="020F0302020204030204"/>
            </a:rPr>
            <a:t>Is your</a:t>
          </a:r>
          <a:r>
            <a:rPr lang="en-US" sz="1600" b="0" i="0" kern="1200"/>
            <a:t> </a:t>
          </a:r>
          <a:r>
            <a:rPr lang="en-US" sz="1600" b="0" i="0" kern="1200" err="1"/>
            <a:t>organisation</a:t>
          </a:r>
          <a:r>
            <a:rPr lang="en-US" sz="1600" b="0" i="0" kern="1200"/>
            <a:t> </a:t>
          </a:r>
          <a:r>
            <a:rPr lang="en-US" sz="1600" b="0" i="0" kern="1200">
              <a:latin typeface="Calibri Light" panose="020F0302020204030204"/>
            </a:rPr>
            <a:t>involved with</a:t>
          </a:r>
          <a:r>
            <a:rPr lang="en-US" sz="1600" b="0" i="0" kern="1200"/>
            <a:t> Research4Life (R4L)? </a:t>
          </a:r>
          <a:endParaRPr lang="en-US" sz="1600" kern="1200"/>
        </a:p>
      </dsp:txBody>
      <dsp:txXfrm>
        <a:off x="2632462" y="2316620"/>
        <a:ext cx="2390408" cy="1434245"/>
      </dsp:txXfrm>
    </dsp:sp>
    <dsp:sp modelId="{8A6FCF7B-3F0F-4CFD-BB42-E309F3216BE5}">
      <dsp:nvSpPr>
        <dsp:cNvPr id="0" name=""/>
        <dsp:cNvSpPr/>
      </dsp:nvSpPr>
      <dsp:spPr>
        <a:xfrm>
          <a:off x="5261911" y="2316620"/>
          <a:ext cx="2390408" cy="1434245"/>
        </a:xfrm>
        <a:prstGeom prst="rect">
          <a:avLst/>
        </a:prstGeom>
        <a:solidFill>
          <a:srgbClr val="CF8D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Do your articles include plain language summaries or bullets on practical applications to translate research into action? </a:t>
          </a:r>
          <a:endParaRPr lang="en-US" sz="1600" kern="1200"/>
        </a:p>
      </dsp:txBody>
      <dsp:txXfrm>
        <a:off x="5261911" y="2316620"/>
        <a:ext cx="2390408" cy="1434245"/>
      </dsp:txXfrm>
    </dsp:sp>
    <dsp:sp modelId="{F4617276-9002-4BB9-9E4D-AFF50FB84FA3}">
      <dsp:nvSpPr>
        <dsp:cNvPr id="0" name=""/>
        <dsp:cNvSpPr/>
      </dsp:nvSpPr>
      <dsp:spPr>
        <a:xfrm>
          <a:off x="7891361" y="2316620"/>
          <a:ext cx="2390408" cy="1434245"/>
        </a:xfrm>
        <a:prstGeom prst="rect">
          <a:avLst/>
        </a:prstGeom>
        <a:solidFill>
          <a:srgbClr val="279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b="0" i="0" kern="1200"/>
            <a:t>Does your organisation make Corporate Responsibility/ESG reports public?</a:t>
          </a:r>
          <a:r>
            <a:rPr lang="en-GB" sz="1600" b="0" i="0" kern="1200">
              <a:latin typeface="Calibri Light" panose="020F0302020204030204"/>
            </a:rPr>
            <a:t> </a:t>
          </a:r>
          <a:endParaRPr lang="en-US" sz="1600" kern="1200"/>
        </a:p>
      </dsp:txBody>
      <dsp:txXfrm>
        <a:off x="7891361" y="2316620"/>
        <a:ext cx="2390408" cy="14342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1AA8-AC8C-E8E5-D26C-940C201B0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484EBA-EF47-8750-0428-C288393EC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B5F5E6-D53E-2556-B162-FF70371FB501}"/>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E3BC4E27-A452-308C-B30E-A942AB13AD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807BC-0F7D-08B2-2D3F-8F84216B293F}"/>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152089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2FA2-97C9-1D17-3C73-F8F7B94423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072177-3891-46A9-2F9E-5774521DA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F52C0A-8FB3-C1F6-CB20-120D7CC4E80B}"/>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016C5EEC-2EC9-126E-15AB-464FF5E56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16725-AC6B-D196-0726-4365DF2645B9}"/>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80860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0D2E8C-ADF5-1B10-5F72-EB6F99450D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0051A-B7FF-B0F4-CFB3-33909F016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46E1A-DD89-9B37-5494-7E8CE955AA92}"/>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3B512D06-E24F-A53A-B91C-A30A40A210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E427B-9A40-7C96-180C-913FB9A2A60A}"/>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21369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9EB3-6EB3-270A-1DF0-B5411CDC0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643AED-6204-EC6D-3003-1E49D54F6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39F4A-91C1-A54C-6AED-95B3D409A424}"/>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083615A2-6EA0-B791-0DF5-373AEDF752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94C51-1CEB-3D2A-0654-C230C87F3F40}"/>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50803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BF90-3732-9C92-0BBA-D0497E694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15130A-BD81-53FD-95ED-B121D4C0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E21542-1370-374E-9DCE-6B9881272229}"/>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CFAE6B30-CE06-928B-B04C-DB0C1C1762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B7F28-A82E-D840-5AA3-9E649FF1CF16}"/>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8976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680B-392D-9FB5-68B1-40B6503159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035DF-CA76-E6C0-03E0-04892F2230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D3DD85-CE6F-693A-47BC-47E1D44C0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E5EC12-DE11-0BF3-36DA-873B26CBF227}"/>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6" name="Footer Placeholder 5">
            <a:extLst>
              <a:ext uri="{FF2B5EF4-FFF2-40B4-BE49-F238E27FC236}">
                <a16:creationId xmlns:a16="http://schemas.microsoft.com/office/drawing/2014/main" id="{36732023-A0D2-6EB0-B91E-F11A2EEFE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A66FA-924E-5911-8EF2-AE82C1B0DA4C}"/>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51700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80D4-90E8-03E8-4C5D-8835A8EFA5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8AB192-A7E0-E090-0C17-5D2CF2572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EA68F-E52D-C36B-CB97-F723FB79B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42A8C7-1797-D569-E0A0-0A4F4C0DF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91BEC-4246-02DF-4E38-0C9A29A06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1C620C-A6FA-55B4-44BA-200FFE4F7CAC}"/>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8" name="Footer Placeholder 7">
            <a:extLst>
              <a:ext uri="{FF2B5EF4-FFF2-40B4-BE49-F238E27FC236}">
                <a16:creationId xmlns:a16="http://schemas.microsoft.com/office/drawing/2014/main" id="{9DC072D5-1C12-CCC5-B601-D3CCED1C19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A76BAD-96F6-8412-0EE4-50FF53AEADED}"/>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33291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1397-0748-6A18-566B-174610BABC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BAF34B-EF17-F4E0-C7C9-69AA4C752DC3}"/>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4" name="Footer Placeholder 3">
            <a:extLst>
              <a:ext uri="{FF2B5EF4-FFF2-40B4-BE49-F238E27FC236}">
                <a16:creationId xmlns:a16="http://schemas.microsoft.com/office/drawing/2014/main" id="{8291CFDE-A11A-AF18-C921-63B736691A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A4538E-182B-9981-49E2-5C930D3E11B8}"/>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9199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7EFF6-6662-42B6-2822-F633590BA5BC}"/>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3" name="Footer Placeholder 2">
            <a:extLst>
              <a:ext uri="{FF2B5EF4-FFF2-40B4-BE49-F238E27FC236}">
                <a16:creationId xmlns:a16="http://schemas.microsoft.com/office/drawing/2014/main" id="{6A54CCCE-496C-A2B4-C83D-C37D680298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45FABC-486B-A9C3-4E0C-985D93BC5883}"/>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564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D963-E253-4EEF-7916-FDCA26FDF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A5623B-EC10-C19A-4072-A07C3AA84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B8B426-E5B8-F718-28CB-3796CD3DE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22767-434A-E378-7FAD-4B54DB39F9CA}"/>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6" name="Footer Placeholder 5">
            <a:extLst>
              <a:ext uri="{FF2B5EF4-FFF2-40B4-BE49-F238E27FC236}">
                <a16:creationId xmlns:a16="http://schemas.microsoft.com/office/drawing/2014/main" id="{1BB06E1A-D2BA-A90D-C8C0-9DD013255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EDD5-6B08-DAFA-3FDE-A7650706DDC0}"/>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359719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96C6-BAF0-C849-8C72-AB23BCF58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109289-A53B-4C78-B714-7DE910E2E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84E863-CD58-2A1E-D8A8-15450A166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30F048-C0EB-6188-896B-273FCF8DBE63}"/>
              </a:ext>
            </a:extLst>
          </p:cNvPr>
          <p:cNvSpPr>
            <a:spLocks noGrp="1"/>
          </p:cNvSpPr>
          <p:nvPr>
            <p:ph type="dt" sz="half" idx="10"/>
          </p:nvPr>
        </p:nvSpPr>
        <p:spPr/>
        <p:txBody>
          <a:bodyPr/>
          <a:lstStyle/>
          <a:p>
            <a:fld id="{04EA336C-EDE2-4D57-9059-D2FB8A089DE9}" type="datetimeFigureOut">
              <a:rPr lang="en-GB" smtClean="0"/>
              <a:t>13/07/2023</a:t>
            </a:fld>
            <a:endParaRPr lang="en-GB"/>
          </a:p>
        </p:txBody>
      </p:sp>
      <p:sp>
        <p:nvSpPr>
          <p:cNvPr id="6" name="Footer Placeholder 5">
            <a:extLst>
              <a:ext uri="{FF2B5EF4-FFF2-40B4-BE49-F238E27FC236}">
                <a16:creationId xmlns:a16="http://schemas.microsoft.com/office/drawing/2014/main" id="{23ECB2D9-D469-2F07-FB8F-7E53A175EC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1CAC83-F932-A11D-F74B-82F0C80B2681}"/>
              </a:ext>
            </a:extLst>
          </p:cNvPr>
          <p:cNvSpPr>
            <a:spLocks noGrp="1"/>
          </p:cNvSpPr>
          <p:nvPr>
            <p:ph type="sldNum" sz="quarter" idx="12"/>
          </p:nvPr>
        </p:nvSpPr>
        <p:spPr/>
        <p:txBody>
          <a:bodyPr/>
          <a:lstStyle/>
          <a:p>
            <a:fld id="{B7549EAD-6EC2-474F-BEAA-7DBA94C52E59}" type="slidenum">
              <a:rPr lang="en-GB" smtClean="0"/>
              <a:t>‹#›</a:t>
            </a:fld>
            <a:endParaRPr lang="en-GB"/>
          </a:p>
        </p:txBody>
      </p:sp>
    </p:spTree>
    <p:extLst>
      <p:ext uri="{BB962C8B-B14F-4D97-AF65-F5344CB8AC3E}">
        <p14:creationId xmlns:p14="http://schemas.microsoft.com/office/powerpoint/2010/main" val="7236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B967D-4D7C-2B25-9A66-F14F5A19C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624FCE-8759-268F-BA68-786044528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0B248-47B6-9038-018D-A17DD733A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A336C-EDE2-4D57-9059-D2FB8A089DE9}" type="datetimeFigureOut">
              <a:rPr lang="en-GB" smtClean="0"/>
              <a:t>13/07/2023</a:t>
            </a:fld>
            <a:endParaRPr lang="en-GB"/>
          </a:p>
        </p:txBody>
      </p:sp>
      <p:sp>
        <p:nvSpPr>
          <p:cNvPr id="5" name="Footer Placeholder 4">
            <a:extLst>
              <a:ext uri="{FF2B5EF4-FFF2-40B4-BE49-F238E27FC236}">
                <a16:creationId xmlns:a16="http://schemas.microsoft.com/office/drawing/2014/main" id="{C7C6D9C2-6A17-C7EB-FB09-379574C32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6A38CC-5F87-8C64-F446-5121DD46A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49EAD-6EC2-474F-BEAA-7DBA94C52E59}" type="slidenum">
              <a:rPr lang="en-GB" smtClean="0"/>
              <a:t>‹#›</a:t>
            </a:fld>
            <a:endParaRPr lang="en-GB"/>
          </a:p>
        </p:txBody>
      </p:sp>
    </p:spTree>
    <p:extLst>
      <p:ext uri="{BB962C8B-B14F-4D97-AF65-F5344CB8AC3E}">
        <p14:creationId xmlns:p14="http://schemas.microsoft.com/office/powerpoint/2010/main" val="299417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0XTBYMfZyrM?feature=oembed"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3.png"/><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up.foleon.com/responsible-publishing-report/2021-22/" TargetMode="External"/><Relationship Id="rId2" Type="http://schemas.openxmlformats.org/officeDocument/2006/relationships/hyperlink" Target="https://www.iospress.com/sites/default/files/media/files/2022-10/IOSPress_SDG-report_2022.pdf" TargetMode="Externa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995F6F9-E0CC-76EF-AC17-9CCAF5D89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93" t="5143" r="28258"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CA759-CFC8-D4BC-646C-471FB5078555}"/>
              </a:ext>
            </a:extLst>
          </p:cNvPr>
          <p:cNvSpPr>
            <a:spLocks noGrp="1"/>
          </p:cNvSpPr>
          <p:nvPr>
            <p:ph type="ctrTitle"/>
          </p:nvPr>
        </p:nvSpPr>
        <p:spPr>
          <a:xfrm>
            <a:off x="477981" y="1122363"/>
            <a:ext cx="4023360" cy="3204134"/>
          </a:xfrm>
        </p:spPr>
        <p:txBody>
          <a:bodyPr anchor="b">
            <a:normAutofit/>
          </a:bodyPr>
          <a:lstStyle/>
          <a:p>
            <a:pPr algn="l"/>
            <a:r>
              <a:rPr lang="en-GB" sz="4400"/>
              <a:t>Joining the UN Sustainable Development Goals Publishers Compact</a:t>
            </a:r>
          </a:p>
        </p:txBody>
      </p:sp>
      <p:sp>
        <p:nvSpPr>
          <p:cNvPr id="1041"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2"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7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D20DA9-459C-8B02-5236-DA125450B48C}"/>
              </a:ext>
            </a:extLst>
          </p:cNvPr>
          <p:cNvSpPr>
            <a:spLocks noGrp="1"/>
          </p:cNvSpPr>
          <p:nvPr>
            <p:ph type="title"/>
          </p:nvPr>
        </p:nvSpPr>
        <p:spPr>
          <a:xfrm>
            <a:off x="928719" y="1613738"/>
            <a:ext cx="3689096" cy="2874661"/>
          </a:xfrm>
        </p:spPr>
        <p:txBody>
          <a:bodyPr vert="horz" lIns="91440" tIns="45720" rIns="91440" bIns="45720" rtlCol="0" anchor="b">
            <a:normAutofit/>
          </a:bodyPr>
          <a:lstStyle/>
          <a:p>
            <a:r>
              <a:rPr lang="en-US" sz="4500" kern="1200">
                <a:solidFill>
                  <a:schemeClr val="tx1"/>
                </a:solidFill>
                <a:latin typeface="+mj-lt"/>
                <a:ea typeface="+mj-ea"/>
                <a:cs typeface="+mj-cs"/>
              </a:rPr>
              <a:t>What are the UN Sustainable Development Goals? </a:t>
            </a:r>
            <a:endParaRPr lang="en-US">
              <a:ea typeface="+mj-ea"/>
              <a:cs typeface="+mj-cs"/>
            </a:endParaRPr>
          </a:p>
        </p:txBody>
      </p:sp>
      <p:pic>
        <p:nvPicPr>
          <p:cNvPr id="7" name="Online Media 3" title="Do you know all 17 SDGs?">
            <a:hlinkClick r:id="" action="ppaction://media"/>
            <a:extLst>
              <a:ext uri="{FF2B5EF4-FFF2-40B4-BE49-F238E27FC236}">
                <a16:creationId xmlns:a16="http://schemas.microsoft.com/office/drawing/2014/main" id="{B754A3F4-9BB5-7EDB-2A75-A610291D3D84}"/>
              </a:ext>
            </a:extLst>
          </p:cNvPr>
          <p:cNvPicPr>
            <a:picLocks noGrp="1" noRot="1" noChangeAspect="1"/>
          </p:cNvPicPr>
          <p:nvPr>
            <p:ph idx="1"/>
            <a:videoFile r:link="rId1"/>
          </p:nvPr>
        </p:nvPicPr>
        <p:blipFill>
          <a:blip r:embed="rId3"/>
          <a:stretch>
            <a:fillRect/>
          </a:stretch>
        </p:blipFill>
        <p:spPr>
          <a:xfrm>
            <a:off x="6024688" y="1638527"/>
            <a:ext cx="5533761" cy="3126668"/>
          </a:xfrm>
          <a:prstGeom prst="rect">
            <a:avLst/>
          </a:prstGeom>
        </p:spPr>
      </p:pic>
      <p:pic>
        <p:nvPicPr>
          <p:cNvPr id="9" name="Picture 8">
            <a:extLst>
              <a:ext uri="{FF2B5EF4-FFF2-40B4-BE49-F238E27FC236}">
                <a16:creationId xmlns:a16="http://schemas.microsoft.com/office/drawing/2014/main" id="{D7431098-6B48-EA0B-E58B-80BD7FA192DB}"/>
              </a:ext>
            </a:extLst>
          </p:cNvPr>
          <p:cNvPicPr>
            <a:picLocks noChangeAspect="1"/>
          </p:cNvPicPr>
          <p:nvPr/>
        </p:nvPicPr>
        <p:blipFill>
          <a:blip r:embed="rId4">
            <a:alphaModFix amt="40000"/>
          </a:blip>
          <a:stretch>
            <a:fillRect/>
          </a:stretch>
        </p:blipFill>
        <p:spPr>
          <a:xfrm>
            <a:off x="0" y="6128635"/>
            <a:ext cx="7112366" cy="266714"/>
          </a:xfrm>
          <a:prstGeom prst="rect">
            <a:avLst/>
          </a:prstGeom>
        </p:spPr>
      </p:pic>
      <p:pic>
        <p:nvPicPr>
          <p:cNvPr id="13" name="Graphic 13" descr="Play with solid fill">
            <a:extLst>
              <a:ext uri="{FF2B5EF4-FFF2-40B4-BE49-F238E27FC236}">
                <a16:creationId xmlns:a16="http://schemas.microsoft.com/office/drawing/2014/main" id="{D4BA8F1C-4740-7718-2445-4E6D10B85C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5996" y="2479287"/>
            <a:ext cx="1137425" cy="1137424"/>
          </a:xfrm>
          <a:prstGeom prst="rect">
            <a:avLst/>
          </a:prstGeom>
        </p:spPr>
      </p:pic>
    </p:spTree>
    <p:extLst>
      <p:ext uri="{BB962C8B-B14F-4D97-AF65-F5344CB8AC3E}">
        <p14:creationId xmlns:p14="http://schemas.microsoft.com/office/powerpoint/2010/main" val="14604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C28-B2D3-C0B4-A50E-D47339C32CFD}"/>
              </a:ext>
            </a:extLst>
          </p:cNvPr>
          <p:cNvSpPr>
            <a:spLocks noGrp="1"/>
          </p:cNvSpPr>
          <p:nvPr>
            <p:ph type="title"/>
          </p:nvPr>
        </p:nvSpPr>
        <p:spPr>
          <a:xfrm>
            <a:off x="6417733" y="490537"/>
            <a:ext cx="5291663" cy="1628775"/>
          </a:xfrm>
        </p:spPr>
        <p:txBody>
          <a:bodyPr anchor="b">
            <a:normAutofit/>
          </a:bodyPr>
          <a:lstStyle/>
          <a:p>
            <a:r>
              <a:rPr lang="en-GB" sz="4000"/>
              <a:t>What is the Publishers Compact? </a:t>
            </a:r>
          </a:p>
        </p:txBody>
      </p:sp>
      <p:pic>
        <p:nvPicPr>
          <p:cNvPr id="2050" name="Picture 2">
            <a:extLst>
              <a:ext uri="{FF2B5EF4-FFF2-40B4-BE49-F238E27FC236}">
                <a16:creationId xmlns:a16="http://schemas.microsoft.com/office/drawing/2014/main" id="{6C789BC5-EFFF-90C4-0178-157952A41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73" r="27045" b="-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009413-7846-F02A-B9A1-BE3799C3FD9E}"/>
              </a:ext>
            </a:extLst>
          </p:cNvPr>
          <p:cNvSpPr>
            <a:spLocks noGrp="1"/>
          </p:cNvSpPr>
          <p:nvPr>
            <p:ph idx="1"/>
          </p:nvPr>
        </p:nvSpPr>
        <p:spPr>
          <a:xfrm>
            <a:off x="6417734" y="2614612"/>
            <a:ext cx="5156645" cy="3752849"/>
          </a:xfrm>
        </p:spPr>
        <p:txBody>
          <a:bodyPr>
            <a:normAutofit/>
          </a:bodyPr>
          <a:lstStyle/>
          <a:p>
            <a:pPr algn="just"/>
            <a:endParaRPr lang="en-US" sz="1500" b="0" i="0">
              <a:effectLst/>
            </a:endParaRPr>
          </a:p>
          <a:p>
            <a:pPr algn="just"/>
            <a:r>
              <a:rPr lang="en-US" sz="1500" b="0" i="0">
                <a:effectLst/>
              </a:rPr>
              <a:t>The Compact is designed to inspire action among publishers. Launched in collaboration with the International Publishers Association, the Compact aims to accelerate progress to achieve the Sustainable Development Goals (SDGs) by 2030.</a:t>
            </a:r>
          </a:p>
          <a:p>
            <a:pPr algn="just"/>
            <a:endParaRPr lang="en-US" sz="1500"/>
          </a:p>
          <a:p>
            <a:pPr algn="just">
              <a:buFont typeface="Arial" panose="020B0604020202020204" pitchFamily="34" charset="0"/>
              <a:buChar char="•"/>
            </a:pPr>
            <a:r>
              <a:rPr lang="en-US" sz="1500" b="1" i="1">
                <a:effectLst/>
              </a:rPr>
              <a:t>How</a:t>
            </a:r>
            <a:r>
              <a:rPr lang="en-US" sz="1500" b="1" i="0">
                <a:effectLst/>
              </a:rPr>
              <a:t> we publish</a:t>
            </a:r>
            <a:r>
              <a:rPr lang="en-US" sz="1500" b="0" i="0">
                <a:effectLst/>
              </a:rPr>
              <a:t>, how we work with suppliers, how we set up workflows and processes in a sustainable way; and</a:t>
            </a:r>
          </a:p>
          <a:p>
            <a:pPr algn="just">
              <a:buFont typeface="Arial" panose="020B0604020202020204" pitchFamily="34" charset="0"/>
              <a:buChar char="•"/>
            </a:pPr>
            <a:r>
              <a:rPr lang="en-US" sz="1500" b="1" i="1">
                <a:effectLst/>
              </a:rPr>
              <a:t>What</a:t>
            </a:r>
            <a:r>
              <a:rPr lang="en-US" sz="1500" b="1" i="0">
                <a:effectLst/>
              </a:rPr>
              <a:t> we publish</a:t>
            </a:r>
            <a:r>
              <a:rPr lang="en-US" sz="1500" b="0" i="0">
                <a:effectLst/>
              </a:rPr>
              <a:t>, what content carries the information needed by different audiences and has the potential to deliver real-life impact.</a:t>
            </a:r>
          </a:p>
          <a:p>
            <a:pPr algn="just"/>
            <a:endParaRPr lang="en-GB" sz="1500"/>
          </a:p>
        </p:txBody>
      </p:sp>
    </p:spTree>
    <p:extLst>
      <p:ext uri="{BB962C8B-B14F-4D97-AF65-F5344CB8AC3E}">
        <p14:creationId xmlns:p14="http://schemas.microsoft.com/office/powerpoint/2010/main" val="310195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2C503-7274-98D4-0082-2ACE6024DD73}"/>
              </a:ext>
            </a:extLst>
          </p:cNvPr>
          <p:cNvPicPr>
            <a:picLocks noChangeAspect="1"/>
          </p:cNvPicPr>
          <p:nvPr/>
        </p:nvPicPr>
        <p:blipFill>
          <a:blip r:embed="rId2">
            <a:alphaModFix amt="40000"/>
          </a:blip>
          <a:stretch>
            <a:fillRect/>
          </a:stretch>
        </p:blipFill>
        <p:spPr>
          <a:xfrm>
            <a:off x="-3399" y="6097800"/>
            <a:ext cx="7112366" cy="266714"/>
          </a:xfrm>
          <a:prstGeom prst="rect">
            <a:avLst/>
          </a:prstGeom>
        </p:spPr>
      </p:pic>
      <p:sp>
        <p:nvSpPr>
          <p:cNvPr id="11" name="Title 1">
            <a:extLst>
              <a:ext uri="{FF2B5EF4-FFF2-40B4-BE49-F238E27FC236}">
                <a16:creationId xmlns:a16="http://schemas.microsoft.com/office/drawing/2014/main" id="{26F1A558-E3FB-5DDE-F565-489757558631}"/>
              </a:ext>
            </a:extLst>
          </p:cNvPr>
          <p:cNvSpPr>
            <a:spLocks noGrp="1"/>
          </p:cNvSpPr>
          <p:nvPr>
            <p:ph type="title"/>
          </p:nvPr>
        </p:nvSpPr>
        <p:spPr>
          <a:xfrm>
            <a:off x="737102" y="698023"/>
            <a:ext cx="9356106" cy="1200329"/>
          </a:xfrm>
        </p:spPr>
        <p:txBody>
          <a:bodyPr anchor="t">
            <a:normAutofit/>
          </a:bodyPr>
          <a:lstStyle/>
          <a:p>
            <a:r>
              <a:rPr lang="en-GB" sz="3800"/>
              <a:t>How we publish: What is the current status of our organisation? </a:t>
            </a:r>
          </a:p>
        </p:txBody>
      </p:sp>
      <p:graphicFrame>
        <p:nvGraphicFramePr>
          <p:cNvPr id="12" name="Content Placeholder 2">
            <a:extLst>
              <a:ext uri="{FF2B5EF4-FFF2-40B4-BE49-F238E27FC236}">
                <a16:creationId xmlns:a16="http://schemas.microsoft.com/office/drawing/2014/main" id="{B482B479-9472-B835-B33B-ED9339954566}"/>
              </a:ext>
            </a:extLst>
          </p:cNvPr>
          <p:cNvGraphicFramePr>
            <a:graphicFrameLocks noGrp="1"/>
          </p:cNvGraphicFramePr>
          <p:nvPr>
            <p:ph idx="1"/>
            <p:extLst>
              <p:ext uri="{D42A27DB-BD31-4B8C-83A1-F6EECF244321}">
                <p14:modId xmlns:p14="http://schemas.microsoft.com/office/powerpoint/2010/main" val="4124865281"/>
              </p:ext>
            </p:extLst>
          </p:nvPr>
        </p:nvGraphicFramePr>
        <p:xfrm>
          <a:off x="737102" y="1581737"/>
          <a:ext cx="10284783"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95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8" name="Title 1">
            <a:extLst>
              <a:ext uri="{FF2B5EF4-FFF2-40B4-BE49-F238E27FC236}">
                <a16:creationId xmlns:a16="http://schemas.microsoft.com/office/drawing/2014/main" id="{BFACDADF-E081-A528-7F25-74FED6E8942C}"/>
              </a:ext>
            </a:extLst>
          </p:cNvPr>
          <p:cNvSpPr txBox="1">
            <a:spLocks/>
          </p:cNvSpPr>
          <p:nvPr/>
        </p:nvSpPr>
        <p:spPr>
          <a:xfrm>
            <a:off x="201040" y="589937"/>
            <a:ext cx="5030741" cy="82468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    What we publish </a:t>
            </a:r>
          </a:p>
        </p:txBody>
      </p:sp>
      <p:sp>
        <p:nvSpPr>
          <p:cNvPr id="9" name="Content Placeholder 2">
            <a:extLst>
              <a:ext uri="{FF2B5EF4-FFF2-40B4-BE49-F238E27FC236}">
                <a16:creationId xmlns:a16="http://schemas.microsoft.com/office/drawing/2014/main" id="{CAFC380F-5B0B-F3EB-790B-1039F71BC736}"/>
              </a:ext>
            </a:extLst>
          </p:cNvPr>
          <p:cNvSpPr>
            <a:spLocks noGrp="1"/>
          </p:cNvSpPr>
          <p:nvPr>
            <p:ph idx="1"/>
          </p:nvPr>
        </p:nvSpPr>
        <p:spPr>
          <a:xfrm>
            <a:off x="846600" y="1741094"/>
            <a:ext cx="5246237" cy="3564499"/>
          </a:xfrm>
        </p:spPr>
        <p:txBody>
          <a:bodyPr>
            <a:normAutofit/>
          </a:bodyPr>
          <a:lstStyle/>
          <a:p>
            <a:pPr marL="0" indent="0" algn="just">
              <a:buNone/>
            </a:pPr>
            <a:r>
              <a:rPr lang="en-US" sz="2400" b="1" i="0">
                <a:effectLst/>
              </a:rPr>
              <a:t>Actively promoting and acquiring content</a:t>
            </a:r>
            <a:r>
              <a:rPr lang="en-US" sz="2400" b="0" i="0">
                <a:effectLst/>
              </a:rPr>
              <a:t> that advocates for themes represented by the SDGs, such as equality, sustainability, justice and safeguarding and strengthening the environment.</a:t>
            </a:r>
            <a:endParaRPr lang="en-US" sz="2400"/>
          </a:p>
          <a:p>
            <a:pPr marL="0" indent="0" algn="just">
              <a:buNone/>
            </a:pPr>
            <a:r>
              <a:rPr lang="en-US" sz="2400" b="1" i="0">
                <a:effectLst/>
              </a:rPr>
              <a:t>Dedicating budget and other resources towards accelerating progress </a:t>
            </a:r>
            <a:r>
              <a:rPr lang="en-US" sz="2400" b="0" i="0">
                <a:effectLst/>
              </a:rPr>
              <a:t>for SDG-dedicated projects and promoting SDG principles.</a:t>
            </a:r>
            <a:endParaRPr lang="en-US" sz="2400">
              <a:latin typeface="Roboto" panose="02000000000000000000" pitchFamily="2" charset="0"/>
            </a:endParaRPr>
          </a:p>
          <a:p>
            <a:pPr marL="0" indent="0" algn="just">
              <a:buNone/>
            </a:pPr>
            <a:endParaRPr lang="en-GB" sz="2400"/>
          </a:p>
        </p:txBody>
      </p:sp>
      <p:pic>
        <p:nvPicPr>
          <p:cNvPr id="13" name="Picture 10" descr="Why achieving equity for marginalised people underpins all SDGs | For  Researchers | Springer Nature">
            <a:extLst>
              <a:ext uri="{FF2B5EF4-FFF2-40B4-BE49-F238E27FC236}">
                <a16:creationId xmlns:a16="http://schemas.microsoft.com/office/drawing/2014/main" id="{D652751D-6239-9CBE-D8AA-67C057EA3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9823" y="2487933"/>
            <a:ext cx="3360413" cy="189605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8517D8A-256B-E9E2-B551-2065778C221B}"/>
              </a:ext>
            </a:extLst>
          </p:cNvPr>
          <p:cNvPicPr>
            <a:picLocks noChangeAspect="1"/>
          </p:cNvPicPr>
          <p:nvPr/>
        </p:nvPicPr>
        <p:blipFill>
          <a:blip r:embed="rId3">
            <a:alphaModFix amt="40000"/>
          </a:blip>
          <a:stretch>
            <a:fillRect/>
          </a:stretch>
        </p:blipFill>
        <p:spPr>
          <a:xfrm>
            <a:off x="-3399" y="6097800"/>
            <a:ext cx="7112366" cy="266714"/>
          </a:xfrm>
          <a:prstGeom prst="rect">
            <a:avLst/>
          </a:prstGeom>
        </p:spPr>
      </p:pic>
      <p:pic>
        <p:nvPicPr>
          <p:cNvPr id="20" name="Picture 19">
            <a:extLst>
              <a:ext uri="{FF2B5EF4-FFF2-40B4-BE49-F238E27FC236}">
                <a16:creationId xmlns:a16="http://schemas.microsoft.com/office/drawing/2014/main" id="{F9C33FD5-8FB1-FEC7-F961-C3752FAB2851}"/>
              </a:ext>
            </a:extLst>
          </p:cNvPr>
          <p:cNvPicPr>
            <a:picLocks noChangeAspect="1"/>
          </p:cNvPicPr>
          <p:nvPr/>
        </p:nvPicPr>
        <p:blipFill>
          <a:blip r:embed="rId4"/>
          <a:stretch>
            <a:fillRect/>
          </a:stretch>
        </p:blipFill>
        <p:spPr>
          <a:xfrm>
            <a:off x="6903019" y="4779285"/>
            <a:ext cx="4023690" cy="836688"/>
          </a:xfrm>
          <a:prstGeom prst="rect">
            <a:avLst/>
          </a:prstGeom>
        </p:spPr>
      </p:pic>
      <p:pic>
        <p:nvPicPr>
          <p:cNvPr id="2" name="Picture 2" descr="Graphical user interface, text, chat or text message, website&#10;&#10;Description automatically generated">
            <a:extLst>
              <a:ext uri="{FF2B5EF4-FFF2-40B4-BE49-F238E27FC236}">
                <a16:creationId xmlns:a16="http://schemas.microsoft.com/office/drawing/2014/main" id="{D6FC7267-AB54-9965-2D0A-2D8D38F04F20}"/>
              </a:ext>
            </a:extLst>
          </p:cNvPr>
          <p:cNvPicPr>
            <a:picLocks noChangeAspect="1"/>
          </p:cNvPicPr>
          <p:nvPr/>
        </p:nvPicPr>
        <p:blipFill>
          <a:blip r:embed="rId5"/>
          <a:stretch>
            <a:fillRect/>
          </a:stretch>
        </p:blipFill>
        <p:spPr>
          <a:xfrm>
            <a:off x="6969760" y="1070269"/>
            <a:ext cx="3373120" cy="1080182"/>
          </a:xfrm>
          <a:prstGeom prst="rect">
            <a:avLst/>
          </a:prstGeom>
        </p:spPr>
      </p:pic>
    </p:spTree>
    <p:extLst>
      <p:ext uri="{BB962C8B-B14F-4D97-AF65-F5344CB8AC3E}">
        <p14:creationId xmlns:p14="http://schemas.microsoft.com/office/powerpoint/2010/main" val="95039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2C503-7274-98D4-0082-2ACE6024DD73}"/>
              </a:ext>
            </a:extLst>
          </p:cNvPr>
          <p:cNvPicPr>
            <a:picLocks noChangeAspect="1"/>
          </p:cNvPicPr>
          <p:nvPr/>
        </p:nvPicPr>
        <p:blipFill>
          <a:blip r:embed="rId2">
            <a:alphaModFix amt="40000"/>
          </a:blip>
          <a:stretch>
            <a:fillRect/>
          </a:stretch>
        </p:blipFill>
        <p:spPr>
          <a:xfrm>
            <a:off x="-3399" y="6097800"/>
            <a:ext cx="7112366" cy="266714"/>
          </a:xfrm>
          <a:prstGeom prst="rect">
            <a:avLst/>
          </a:prstGeom>
        </p:spPr>
      </p:pic>
      <p:sp>
        <p:nvSpPr>
          <p:cNvPr id="34" name="Title 1">
            <a:extLst>
              <a:ext uri="{FF2B5EF4-FFF2-40B4-BE49-F238E27FC236}">
                <a16:creationId xmlns:a16="http://schemas.microsoft.com/office/drawing/2014/main" id="{C7CED56B-D67E-4B22-F348-9852A51DDC45}"/>
              </a:ext>
            </a:extLst>
          </p:cNvPr>
          <p:cNvSpPr>
            <a:spLocks noGrp="1"/>
          </p:cNvSpPr>
          <p:nvPr>
            <p:ph type="title"/>
          </p:nvPr>
        </p:nvSpPr>
        <p:spPr>
          <a:xfrm>
            <a:off x="612126" y="583648"/>
            <a:ext cx="4296758" cy="1325563"/>
          </a:xfrm>
        </p:spPr>
        <p:txBody>
          <a:bodyPr>
            <a:normAutofit/>
          </a:bodyPr>
          <a:lstStyle/>
          <a:p>
            <a:r>
              <a:rPr lang="en-GB"/>
              <a:t>Signing up &amp;</a:t>
            </a:r>
            <a:br>
              <a:rPr lang="en-GB"/>
            </a:br>
            <a:r>
              <a:rPr lang="en-GB"/>
              <a:t>1</a:t>
            </a:r>
            <a:r>
              <a:rPr lang="en-GB" baseline="30000"/>
              <a:t>st</a:t>
            </a:r>
            <a:r>
              <a:rPr lang="en-GB"/>
              <a:t> steps</a:t>
            </a:r>
          </a:p>
        </p:txBody>
      </p:sp>
      <p:sp>
        <p:nvSpPr>
          <p:cNvPr id="35" name="Content Placeholder 2">
            <a:extLst>
              <a:ext uri="{FF2B5EF4-FFF2-40B4-BE49-F238E27FC236}">
                <a16:creationId xmlns:a16="http://schemas.microsoft.com/office/drawing/2014/main" id="{4B2AD978-B6FF-9667-5889-A251C5168F52}"/>
              </a:ext>
            </a:extLst>
          </p:cNvPr>
          <p:cNvSpPr>
            <a:spLocks noGrp="1"/>
          </p:cNvSpPr>
          <p:nvPr>
            <p:ph idx="1"/>
          </p:nvPr>
        </p:nvSpPr>
        <p:spPr>
          <a:xfrm>
            <a:off x="589917" y="2128056"/>
            <a:ext cx="5176714" cy="3610638"/>
          </a:xfrm>
        </p:spPr>
        <p:txBody>
          <a:bodyPr vert="horz" lIns="91440" tIns="45720" rIns="91440" bIns="45720" rtlCol="0" anchor="t">
            <a:normAutofit/>
          </a:bodyPr>
          <a:lstStyle/>
          <a:p>
            <a:r>
              <a:rPr lang="en-GB" sz="2000" b="1">
                <a:effectLst/>
                <a:latin typeface="Calibri" panose="020F0502020204030204" pitchFamily="34" charset="0"/>
                <a:ea typeface="Times New Roman" panose="02020603050405020304" pitchFamily="18" charset="0"/>
              </a:rPr>
              <a:t>Review the compact </a:t>
            </a:r>
            <a:endParaRPr lang="en-GB" sz="2000" b="1">
              <a:latin typeface="Calibri" panose="020F0502020204030204" pitchFamily="34" charset="0"/>
              <a:ea typeface="Times New Roman" panose="02020603050405020304" pitchFamily="18" charset="0"/>
            </a:endParaRPr>
          </a:p>
          <a:p>
            <a:r>
              <a:rPr lang="en-GB" sz="2000" b="1">
                <a:effectLst/>
                <a:latin typeface="Calibri" panose="020F0502020204030204" pitchFamily="34" charset="0"/>
                <a:ea typeface="Times New Roman" panose="02020603050405020304" pitchFamily="18" charset="0"/>
              </a:rPr>
              <a:t>Assign a lead </a:t>
            </a:r>
            <a:r>
              <a:rPr lang="en-GB" sz="2000">
                <a:effectLst/>
                <a:latin typeface="Calibri" panose="020F0502020204030204" pitchFamily="34" charset="0"/>
                <a:ea typeface="Times New Roman" panose="02020603050405020304" pitchFamily="18" charset="0"/>
              </a:rPr>
              <a:t>contact and a team with appropriate responsibilities</a:t>
            </a:r>
            <a:endParaRPr lang="en-GB" sz="2000">
              <a:latin typeface="Calibri" panose="020F0502020204030204" pitchFamily="34" charset="0"/>
              <a:ea typeface="Times New Roman" panose="02020603050405020304" pitchFamily="18" charset="0"/>
            </a:endParaRPr>
          </a:p>
          <a:p>
            <a:r>
              <a:rPr lang="en-GB" sz="2000" b="1">
                <a:effectLst/>
                <a:latin typeface="Calibri" panose="020F0502020204030204" pitchFamily="34" charset="0"/>
                <a:ea typeface="Times New Roman" panose="02020603050405020304" pitchFamily="18" charset="0"/>
              </a:rPr>
              <a:t>Sign</a:t>
            </a:r>
            <a:r>
              <a:rPr lang="en-GB" sz="2000">
                <a:effectLst/>
                <a:latin typeface="Calibri" panose="020F0502020204030204" pitchFamily="34" charset="0"/>
                <a:ea typeface="Times New Roman" panose="02020603050405020304" pitchFamily="18" charset="0"/>
              </a:rPr>
              <a:t> the compact and publicise </a:t>
            </a:r>
            <a:endParaRPr lang="en-GB" sz="2000">
              <a:effectLst/>
              <a:latin typeface="Calibri" panose="020F0502020204030204" pitchFamily="34" charset="0"/>
              <a:ea typeface="Calibri" panose="020F0502020204030204" pitchFamily="34" charset="0"/>
            </a:endParaRPr>
          </a:p>
          <a:p>
            <a:r>
              <a:rPr lang="en-GB" sz="2000">
                <a:effectLst/>
                <a:latin typeface="Calibri" panose="020F0502020204030204" pitchFamily="34" charset="0"/>
                <a:ea typeface="Times New Roman" panose="02020603050405020304" pitchFamily="18" charset="0"/>
              </a:rPr>
              <a:t>Use the STM Academic Publishers Forum </a:t>
            </a:r>
            <a:r>
              <a:rPr lang="en-GB" sz="2000" b="1">
                <a:effectLst/>
                <a:latin typeface="Calibri" panose="020F0502020204030204" pitchFamily="34" charset="0"/>
                <a:ea typeface="Times New Roman" panose="02020603050405020304" pitchFamily="18" charset="0"/>
              </a:rPr>
              <a:t>toolkit</a:t>
            </a:r>
            <a:r>
              <a:rPr lang="en-GB" sz="2000">
                <a:effectLst/>
                <a:latin typeface="Calibri" panose="020F0502020204030204" pitchFamily="34" charset="0"/>
                <a:ea typeface="Times New Roman" panose="02020603050405020304" pitchFamily="18" charset="0"/>
              </a:rPr>
              <a:t> to review internal practices </a:t>
            </a:r>
            <a:endParaRPr lang="en-GB" sz="2000">
              <a:effectLst/>
              <a:latin typeface="Calibri" panose="020F0502020204030204" pitchFamily="34" charset="0"/>
              <a:ea typeface="Calibri" panose="020F0502020204030204" pitchFamily="34" charset="0"/>
            </a:endParaRPr>
          </a:p>
          <a:p>
            <a:r>
              <a:rPr lang="en-GB" sz="2000">
                <a:latin typeface="Calibri" panose="020F0502020204030204" pitchFamily="34" charset="0"/>
                <a:ea typeface="Times New Roman" panose="02020603050405020304" pitchFamily="18" charset="0"/>
              </a:rPr>
              <a:t>R</a:t>
            </a:r>
            <a:r>
              <a:rPr lang="en-GB" sz="2000">
                <a:effectLst/>
                <a:latin typeface="Calibri" panose="020F0502020204030204" pitchFamily="34" charset="0"/>
                <a:ea typeface="Times New Roman" panose="02020603050405020304" pitchFamily="18" charset="0"/>
              </a:rPr>
              <a:t>eview activities of other signatories to </a:t>
            </a:r>
            <a:r>
              <a:rPr lang="en-GB" sz="2000" b="1">
                <a:effectLst/>
                <a:latin typeface="Calibri" panose="020F0502020204030204" pitchFamily="34" charset="0"/>
                <a:ea typeface="Times New Roman" panose="02020603050405020304" pitchFamily="18" charset="0"/>
              </a:rPr>
              <a:t>promote SDGs </a:t>
            </a:r>
            <a:r>
              <a:rPr lang="en-GB" sz="2000">
                <a:effectLst/>
                <a:latin typeface="Calibri" panose="020F0502020204030204" pitchFamily="34" charset="0"/>
                <a:ea typeface="Times New Roman" panose="02020603050405020304" pitchFamily="18" charset="0"/>
              </a:rPr>
              <a:t>through content </a:t>
            </a:r>
            <a:endParaRPr lang="en-GB" sz="2000">
              <a:effectLst/>
              <a:latin typeface="Calibri" panose="020F0502020204030204" pitchFamily="34" charset="0"/>
              <a:ea typeface="Calibri" panose="020F0502020204030204" pitchFamily="34" charset="0"/>
            </a:endParaRPr>
          </a:p>
          <a:p>
            <a:r>
              <a:rPr lang="en-GB" sz="2000" b="1">
                <a:latin typeface="Calibri"/>
                <a:ea typeface="Times New Roman" panose="02020603050405020304" pitchFamily="18" charset="0"/>
                <a:cs typeface="Calibri"/>
              </a:rPr>
              <a:t>Begin to implement </a:t>
            </a:r>
            <a:r>
              <a:rPr lang="en-GB" sz="2000" b="1">
                <a:effectLst/>
                <a:latin typeface="Calibri"/>
                <a:ea typeface="Times New Roman" panose="02020603050405020304" pitchFamily="18" charset="0"/>
                <a:cs typeface="Calibri"/>
              </a:rPr>
              <a:t>the commitments </a:t>
            </a:r>
            <a:r>
              <a:rPr lang="en-GB" sz="2000">
                <a:effectLst/>
                <a:latin typeface="Calibri"/>
                <a:ea typeface="Times New Roman" panose="02020603050405020304" pitchFamily="18" charset="0"/>
                <a:cs typeface="Calibri"/>
              </a:rPr>
              <a:t>of the compact</a:t>
            </a:r>
            <a:r>
              <a:rPr lang="en-GB" sz="2000">
                <a:latin typeface="Calibri"/>
                <a:ea typeface="Times New Roman" panose="02020603050405020304" pitchFamily="18" charset="0"/>
                <a:cs typeface="Calibri"/>
              </a:rPr>
              <a:t> </a:t>
            </a:r>
            <a:endParaRPr lang="en-GB" sz="2000">
              <a:effectLst/>
              <a:latin typeface="Times New Roman"/>
              <a:ea typeface="Calibri" panose="020F0502020204030204" pitchFamily="34" charset="0"/>
            </a:endParaRPr>
          </a:p>
        </p:txBody>
      </p:sp>
      <p:pic>
        <p:nvPicPr>
          <p:cNvPr id="36" name="Picture 35">
            <a:extLst>
              <a:ext uri="{FF2B5EF4-FFF2-40B4-BE49-F238E27FC236}">
                <a16:creationId xmlns:a16="http://schemas.microsoft.com/office/drawing/2014/main" id="{8E2CE64F-947E-DC45-0849-76DEC4D7D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128" y="4783304"/>
            <a:ext cx="1217595" cy="1217595"/>
          </a:xfrm>
          <a:prstGeom prst="rect">
            <a:avLst/>
          </a:prstGeom>
        </p:spPr>
      </p:pic>
      <p:pic>
        <p:nvPicPr>
          <p:cNvPr id="37" name="Picture 36">
            <a:extLst>
              <a:ext uri="{FF2B5EF4-FFF2-40B4-BE49-F238E27FC236}">
                <a16:creationId xmlns:a16="http://schemas.microsoft.com/office/drawing/2014/main" id="{43A96BD7-8045-FF9A-2D5F-216B923C3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244" y="390968"/>
            <a:ext cx="1217595" cy="1217595"/>
          </a:xfrm>
          <a:prstGeom prst="rect">
            <a:avLst/>
          </a:prstGeom>
        </p:spPr>
      </p:pic>
      <p:pic>
        <p:nvPicPr>
          <p:cNvPr id="38" name="Picture 37">
            <a:extLst>
              <a:ext uri="{FF2B5EF4-FFF2-40B4-BE49-F238E27FC236}">
                <a16:creationId xmlns:a16="http://schemas.microsoft.com/office/drawing/2014/main" id="{F94A42B5-45C8-22B6-6A21-E312E3F3A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243" y="390969"/>
            <a:ext cx="1217595" cy="1217595"/>
          </a:xfrm>
          <a:prstGeom prst="rect">
            <a:avLst/>
          </a:prstGeom>
        </p:spPr>
      </p:pic>
      <p:pic>
        <p:nvPicPr>
          <p:cNvPr id="39" name="Picture 38">
            <a:extLst>
              <a:ext uri="{FF2B5EF4-FFF2-40B4-BE49-F238E27FC236}">
                <a16:creationId xmlns:a16="http://schemas.microsoft.com/office/drawing/2014/main" id="{30848B5A-61F1-6730-DCF0-0CDB3F828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265" y="400222"/>
            <a:ext cx="1217595" cy="1217595"/>
          </a:xfrm>
          <a:prstGeom prst="rect">
            <a:avLst/>
          </a:prstGeom>
        </p:spPr>
      </p:pic>
      <p:pic>
        <p:nvPicPr>
          <p:cNvPr id="40" name="Picture 39">
            <a:extLst>
              <a:ext uri="{FF2B5EF4-FFF2-40B4-BE49-F238E27FC236}">
                <a16:creationId xmlns:a16="http://schemas.microsoft.com/office/drawing/2014/main" id="{E890DD18-8CE4-023F-F4BD-2A49A9B1BC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7384" y="404783"/>
            <a:ext cx="1217595" cy="1217595"/>
          </a:xfrm>
          <a:prstGeom prst="rect">
            <a:avLst/>
          </a:prstGeom>
        </p:spPr>
      </p:pic>
      <p:pic>
        <p:nvPicPr>
          <p:cNvPr id="41" name="Picture 40">
            <a:extLst>
              <a:ext uri="{FF2B5EF4-FFF2-40B4-BE49-F238E27FC236}">
                <a16:creationId xmlns:a16="http://schemas.microsoft.com/office/drawing/2014/main" id="{4E1F7A91-8972-0C8F-EF97-482ACF8E6B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3921" y="404783"/>
            <a:ext cx="1217595" cy="1217595"/>
          </a:xfrm>
          <a:prstGeom prst="rect">
            <a:avLst/>
          </a:prstGeom>
        </p:spPr>
      </p:pic>
      <p:pic>
        <p:nvPicPr>
          <p:cNvPr id="42" name="Picture 41">
            <a:extLst>
              <a:ext uri="{FF2B5EF4-FFF2-40B4-BE49-F238E27FC236}">
                <a16:creationId xmlns:a16="http://schemas.microsoft.com/office/drawing/2014/main" id="{822AF02C-4C8C-A276-F877-E7754422A0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4142" y="1855493"/>
            <a:ext cx="1217595" cy="1217595"/>
          </a:xfrm>
          <a:prstGeom prst="rect">
            <a:avLst/>
          </a:prstGeom>
        </p:spPr>
      </p:pic>
      <p:pic>
        <p:nvPicPr>
          <p:cNvPr id="43" name="Picture 42">
            <a:extLst>
              <a:ext uri="{FF2B5EF4-FFF2-40B4-BE49-F238E27FC236}">
                <a16:creationId xmlns:a16="http://schemas.microsoft.com/office/drawing/2014/main" id="{F2129836-F3BC-E485-E474-E3D1BCAFC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7552" y="1860536"/>
            <a:ext cx="1217595" cy="1217595"/>
          </a:xfrm>
          <a:prstGeom prst="rect">
            <a:avLst/>
          </a:prstGeom>
        </p:spPr>
      </p:pic>
      <p:pic>
        <p:nvPicPr>
          <p:cNvPr id="44" name="Picture 43">
            <a:extLst>
              <a:ext uri="{FF2B5EF4-FFF2-40B4-BE49-F238E27FC236}">
                <a16:creationId xmlns:a16="http://schemas.microsoft.com/office/drawing/2014/main" id="{24478B5F-9CB2-6AE6-5F27-8880DC364F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15919" y="1864746"/>
            <a:ext cx="1217595" cy="1217595"/>
          </a:xfrm>
          <a:prstGeom prst="rect">
            <a:avLst/>
          </a:prstGeom>
        </p:spPr>
      </p:pic>
      <p:pic>
        <p:nvPicPr>
          <p:cNvPr id="45" name="Picture 44">
            <a:extLst>
              <a:ext uri="{FF2B5EF4-FFF2-40B4-BE49-F238E27FC236}">
                <a16:creationId xmlns:a16="http://schemas.microsoft.com/office/drawing/2014/main" id="{E6D00A8B-7599-B569-DB61-01EBEEBCE2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3921" y="1866288"/>
            <a:ext cx="1217595" cy="1217595"/>
          </a:xfrm>
          <a:prstGeom prst="rect">
            <a:avLst/>
          </a:prstGeom>
        </p:spPr>
      </p:pic>
      <p:pic>
        <p:nvPicPr>
          <p:cNvPr id="46" name="Picture 45">
            <a:extLst>
              <a:ext uri="{FF2B5EF4-FFF2-40B4-BE49-F238E27FC236}">
                <a16:creationId xmlns:a16="http://schemas.microsoft.com/office/drawing/2014/main" id="{1D9AE130-8897-D78B-18BD-71918282EE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91433" y="3324578"/>
            <a:ext cx="1217595" cy="1217595"/>
          </a:xfrm>
          <a:prstGeom prst="rect">
            <a:avLst/>
          </a:prstGeom>
        </p:spPr>
      </p:pic>
      <p:pic>
        <p:nvPicPr>
          <p:cNvPr id="47" name="Picture 46">
            <a:extLst>
              <a:ext uri="{FF2B5EF4-FFF2-40B4-BE49-F238E27FC236}">
                <a16:creationId xmlns:a16="http://schemas.microsoft.com/office/drawing/2014/main" id="{A1813690-BC9B-9D44-5A81-B50A5F71C1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53676" y="3315325"/>
            <a:ext cx="1217595" cy="1217595"/>
          </a:xfrm>
          <a:prstGeom prst="rect">
            <a:avLst/>
          </a:prstGeom>
        </p:spPr>
      </p:pic>
      <p:pic>
        <p:nvPicPr>
          <p:cNvPr id="48" name="Picture 47">
            <a:extLst>
              <a:ext uri="{FF2B5EF4-FFF2-40B4-BE49-F238E27FC236}">
                <a16:creationId xmlns:a16="http://schemas.microsoft.com/office/drawing/2014/main" id="{10977FD3-3732-F860-FE32-6A938EDE7A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14089" y="3315325"/>
            <a:ext cx="1217595" cy="1217595"/>
          </a:xfrm>
          <a:prstGeom prst="rect">
            <a:avLst/>
          </a:prstGeom>
        </p:spPr>
      </p:pic>
      <p:pic>
        <p:nvPicPr>
          <p:cNvPr id="49" name="Picture 48">
            <a:extLst>
              <a:ext uri="{FF2B5EF4-FFF2-40B4-BE49-F238E27FC236}">
                <a16:creationId xmlns:a16="http://schemas.microsoft.com/office/drawing/2014/main" id="{3B9EEDEB-84BA-4529-E1D7-F8C58B5B8A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84488" y="3315325"/>
            <a:ext cx="1217595" cy="1217595"/>
          </a:xfrm>
          <a:prstGeom prst="rect">
            <a:avLst/>
          </a:prstGeom>
        </p:spPr>
      </p:pic>
      <p:pic>
        <p:nvPicPr>
          <p:cNvPr id="50" name="Picture 49">
            <a:extLst>
              <a:ext uri="{FF2B5EF4-FFF2-40B4-BE49-F238E27FC236}">
                <a16:creationId xmlns:a16="http://schemas.microsoft.com/office/drawing/2014/main" id="{DAA2D3AE-6378-0C00-2088-98F16C39F6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00043" y="4784541"/>
            <a:ext cx="1217595" cy="1217595"/>
          </a:xfrm>
          <a:prstGeom prst="rect">
            <a:avLst/>
          </a:prstGeom>
        </p:spPr>
      </p:pic>
      <p:pic>
        <p:nvPicPr>
          <p:cNvPr id="51" name="Picture 50">
            <a:extLst>
              <a:ext uri="{FF2B5EF4-FFF2-40B4-BE49-F238E27FC236}">
                <a16:creationId xmlns:a16="http://schemas.microsoft.com/office/drawing/2014/main" id="{CD6DB97F-E8D3-395C-23A7-32A271E8CE8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51050" y="4784541"/>
            <a:ext cx="1217595" cy="1217595"/>
          </a:xfrm>
          <a:prstGeom prst="rect">
            <a:avLst/>
          </a:prstGeom>
        </p:spPr>
      </p:pic>
      <p:pic>
        <p:nvPicPr>
          <p:cNvPr id="52" name="Picture 51">
            <a:extLst>
              <a:ext uri="{FF2B5EF4-FFF2-40B4-BE49-F238E27FC236}">
                <a16:creationId xmlns:a16="http://schemas.microsoft.com/office/drawing/2014/main" id="{9B75ABB5-6FAD-7646-B07A-3285D734756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14089" y="4784541"/>
            <a:ext cx="1217595" cy="1217595"/>
          </a:xfrm>
          <a:prstGeom prst="rect">
            <a:avLst/>
          </a:prstGeom>
        </p:spPr>
      </p:pic>
    </p:spTree>
    <p:extLst>
      <p:ext uri="{BB962C8B-B14F-4D97-AF65-F5344CB8AC3E}">
        <p14:creationId xmlns:p14="http://schemas.microsoft.com/office/powerpoint/2010/main" val="140198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DCAE3E-A0CE-C6D1-D303-A5D9B0BEBC49}"/>
              </a:ext>
            </a:extLst>
          </p:cNvPr>
          <p:cNvSpPr>
            <a:spLocks noGrp="1"/>
          </p:cNvSpPr>
          <p:nvPr>
            <p:ph idx="1"/>
          </p:nvPr>
        </p:nvSpPr>
        <p:spPr>
          <a:xfrm>
            <a:off x="565484" y="1516251"/>
            <a:ext cx="10716947" cy="4334920"/>
          </a:xfrm>
        </p:spPr>
        <p:txBody>
          <a:bodyPr anchor="t">
            <a:normAutofit fontScale="85000" lnSpcReduction="10000"/>
          </a:bodyPr>
          <a:lstStyle/>
          <a:p>
            <a:pPr marL="0" indent="0" algn="just">
              <a:buNone/>
            </a:pPr>
            <a:r>
              <a:rPr lang="en-US" sz="1900" b="1" i="0">
                <a:solidFill>
                  <a:schemeClr val="tx1">
                    <a:alpha val="80000"/>
                  </a:schemeClr>
                </a:solidFill>
                <a:effectLst/>
              </a:rPr>
              <a:t>1. </a:t>
            </a:r>
            <a:r>
              <a:rPr lang="en-US" sz="1600" b="1" i="0">
                <a:solidFill>
                  <a:schemeClr val="tx1">
                    <a:alpha val="80000"/>
                  </a:schemeClr>
                </a:solidFill>
                <a:effectLst/>
              </a:rPr>
              <a:t>Committing to the SDGs</a:t>
            </a:r>
            <a:r>
              <a:rPr lang="en-US" sz="1600" b="0" i="0">
                <a:solidFill>
                  <a:schemeClr val="tx1">
                    <a:alpha val="80000"/>
                  </a:schemeClr>
                </a:solidFill>
                <a:effectLst/>
              </a:rPr>
              <a:t>: </a:t>
            </a:r>
            <a:r>
              <a:rPr lang="en-US" sz="1400" b="0" i="0">
                <a:solidFill>
                  <a:schemeClr val="tx1">
                    <a:alpha val="80000"/>
                  </a:schemeClr>
                </a:solidFill>
                <a:effectLst/>
              </a:rPr>
              <a:t>Stating sustainability policies and targets on our website, including adherence to this Compact; incorporating SDGs and their targets as appropriate.</a:t>
            </a:r>
          </a:p>
          <a:p>
            <a:pPr marL="0" indent="0" algn="just">
              <a:buNone/>
            </a:pPr>
            <a:r>
              <a:rPr lang="en-US" sz="1900" b="1" i="0">
                <a:solidFill>
                  <a:schemeClr val="tx1">
                    <a:alpha val="80000"/>
                  </a:schemeClr>
                </a:solidFill>
                <a:effectLst/>
              </a:rPr>
              <a:t>2. </a:t>
            </a:r>
            <a:r>
              <a:rPr lang="en-US" sz="1600" b="1" i="0">
                <a:solidFill>
                  <a:schemeClr val="tx1">
                    <a:alpha val="80000"/>
                  </a:schemeClr>
                </a:solidFill>
                <a:effectLst/>
              </a:rPr>
              <a:t>Actively promoting and acquiring content</a:t>
            </a:r>
            <a:r>
              <a:rPr lang="en-US" sz="1600" b="0" i="0">
                <a:solidFill>
                  <a:schemeClr val="tx1">
                    <a:alpha val="80000"/>
                  </a:schemeClr>
                </a:solidFill>
                <a:effectLst/>
              </a:rPr>
              <a:t> </a:t>
            </a:r>
            <a:r>
              <a:rPr lang="en-US" sz="1400" b="0" i="0">
                <a:solidFill>
                  <a:schemeClr val="tx1">
                    <a:alpha val="80000"/>
                  </a:schemeClr>
                </a:solidFill>
                <a:effectLst/>
              </a:rPr>
              <a:t>that advocates for themes represented by the SDGs, such as equality, sustainability, justice and safeguarding and strengthening the environment.</a:t>
            </a:r>
          </a:p>
          <a:p>
            <a:pPr marL="0" indent="0" algn="just">
              <a:buNone/>
            </a:pPr>
            <a:r>
              <a:rPr lang="en-US" sz="1900" b="1" i="0">
                <a:solidFill>
                  <a:schemeClr val="tx1">
                    <a:alpha val="80000"/>
                  </a:schemeClr>
                </a:solidFill>
                <a:effectLst/>
              </a:rPr>
              <a:t>3. </a:t>
            </a:r>
            <a:r>
              <a:rPr lang="en-US" sz="1600" b="1" i="0">
                <a:solidFill>
                  <a:schemeClr val="tx1">
                    <a:alpha val="80000"/>
                  </a:schemeClr>
                </a:solidFill>
                <a:effectLst/>
              </a:rPr>
              <a:t>Annually reporting on progress towards achieving SDGs</a:t>
            </a:r>
            <a:r>
              <a:rPr lang="en-US" sz="1400" b="0" i="0">
                <a:solidFill>
                  <a:schemeClr val="tx1">
                    <a:alpha val="80000"/>
                  </a:schemeClr>
                </a:solidFill>
                <a:effectLst/>
              </a:rPr>
              <a:t>, sharing data and contribute to benchmarking activities, helping to share best practices and identify gaps that still need to be addressed.</a:t>
            </a:r>
          </a:p>
          <a:p>
            <a:pPr marL="0" indent="0" algn="just">
              <a:buNone/>
            </a:pPr>
            <a:r>
              <a:rPr lang="en-US" sz="1900" b="1" i="0">
                <a:solidFill>
                  <a:schemeClr val="tx1">
                    <a:alpha val="80000"/>
                  </a:schemeClr>
                </a:solidFill>
                <a:effectLst/>
              </a:rPr>
              <a:t>4. </a:t>
            </a:r>
            <a:r>
              <a:rPr lang="en-US" sz="1600" b="1" i="0">
                <a:solidFill>
                  <a:schemeClr val="tx1">
                    <a:alpha val="80000"/>
                  </a:schemeClr>
                </a:solidFill>
                <a:effectLst/>
              </a:rPr>
              <a:t>Nominating a person who will promote SDG progress, </a:t>
            </a:r>
            <a:r>
              <a:rPr lang="en-US" sz="1400" b="0" i="0">
                <a:solidFill>
                  <a:schemeClr val="tx1">
                    <a:alpha val="80000"/>
                  </a:schemeClr>
                </a:solidFill>
                <a:effectLst/>
              </a:rPr>
              <a:t>acting as a point of contact and coordinating the SDG themes throughout the organization.</a:t>
            </a:r>
          </a:p>
          <a:p>
            <a:pPr marL="0" indent="0" algn="just">
              <a:buNone/>
            </a:pPr>
            <a:r>
              <a:rPr lang="en-US" sz="1900" b="1" i="0">
                <a:solidFill>
                  <a:schemeClr val="tx1">
                    <a:alpha val="80000"/>
                  </a:schemeClr>
                </a:solidFill>
                <a:effectLst/>
              </a:rPr>
              <a:t>5. </a:t>
            </a:r>
            <a:r>
              <a:rPr lang="en-US" sz="1600" b="1" i="0">
                <a:solidFill>
                  <a:schemeClr val="tx1">
                    <a:alpha val="80000"/>
                  </a:schemeClr>
                </a:solidFill>
                <a:effectLst/>
              </a:rPr>
              <a:t>Raising awareness and promoting the SDGs among staff</a:t>
            </a:r>
            <a:r>
              <a:rPr lang="en-US" sz="1600" b="0" i="0">
                <a:solidFill>
                  <a:schemeClr val="tx1">
                    <a:alpha val="80000"/>
                  </a:schemeClr>
                </a:solidFill>
                <a:effectLst/>
              </a:rPr>
              <a:t> </a:t>
            </a:r>
            <a:r>
              <a:rPr lang="en-US" sz="1400" b="0" i="0">
                <a:solidFill>
                  <a:schemeClr val="tx1">
                    <a:alpha val="80000"/>
                  </a:schemeClr>
                </a:solidFill>
                <a:effectLst/>
              </a:rPr>
              <a:t>to increase awareness of SDG-related policies and goals and encouraging projects that will help achieve the SDGs by 2030.</a:t>
            </a:r>
          </a:p>
          <a:p>
            <a:pPr marL="0" indent="0" algn="just">
              <a:buNone/>
            </a:pPr>
            <a:r>
              <a:rPr lang="en-US" sz="1900" b="1" i="0">
                <a:solidFill>
                  <a:schemeClr val="tx1">
                    <a:alpha val="80000"/>
                  </a:schemeClr>
                </a:solidFill>
                <a:effectLst/>
              </a:rPr>
              <a:t>6. </a:t>
            </a:r>
            <a:r>
              <a:rPr lang="en-US" sz="1600" b="1" i="0">
                <a:solidFill>
                  <a:schemeClr val="tx1">
                    <a:alpha val="80000"/>
                  </a:schemeClr>
                </a:solidFill>
                <a:effectLst/>
              </a:rPr>
              <a:t>Raising awareness and promoting the SDGs among suppliers, </a:t>
            </a:r>
            <a:r>
              <a:rPr lang="en-US" sz="1400" b="0" i="0">
                <a:solidFill>
                  <a:schemeClr val="tx1">
                    <a:alpha val="80000"/>
                  </a:schemeClr>
                </a:solidFill>
                <a:effectLst/>
              </a:rPr>
              <a:t>to advocate for SDGs and to collaborate on areas that need innovative actions and solutions.</a:t>
            </a:r>
          </a:p>
          <a:p>
            <a:pPr marL="0" indent="0" algn="just">
              <a:buNone/>
            </a:pPr>
            <a:r>
              <a:rPr lang="en-US" sz="1900" b="1" i="0">
                <a:solidFill>
                  <a:schemeClr val="tx1">
                    <a:alpha val="80000"/>
                  </a:schemeClr>
                </a:solidFill>
                <a:effectLst/>
              </a:rPr>
              <a:t>7. </a:t>
            </a:r>
            <a:r>
              <a:rPr lang="en-US" sz="1600" b="1" i="0">
                <a:solidFill>
                  <a:schemeClr val="tx1">
                    <a:alpha val="80000"/>
                  </a:schemeClr>
                </a:solidFill>
                <a:effectLst/>
              </a:rPr>
              <a:t>Becoming an advocate to customers and stakeholders</a:t>
            </a:r>
            <a:r>
              <a:rPr lang="en-US" sz="1600" b="0" i="0">
                <a:solidFill>
                  <a:schemeClr val="tx1">
                    <a:alpha val="80000"/>
                  </a:schemeClr>
                </a:solidFill>
                <a:effectLst/>
              </a:rPr>
              <a:t> </a:t>
            </a:r>
            <a:r>
              <a:rPr lang="en-US" sz="1400" b="0" i="0">
                <a:solidFill>
                  <a:schemeClr val="tx1">
                    <a:alpha val="80000"/>
                  </a:schemeClr>
                </a:solidFill>
                <a:effectLst/>
              </a:rPr>
              <a:t>by promoting and actively communicating about the SDG agenda through marketing, websites, promotions and projects.</a:t>
            </a:r>
          </a:p>
          <a:p>
            <a:pPr marL="0" indent="0" algn="just">
              <a:buNone/>
            </a:pPr>
            <a:r>
              <a:rPr lang="en-US" sz="1900" b="1" i="0">
                <a:solidFill>
                  <a:schemeClr val="tx1">
                    <a:alpha val="80000"/>
                  </a:schemeClr>
                </a:solidFill>
                <a:effectLst/>
              </a:rPr>
              <a:t>8. </a:t>
            </a:r>
            <a:r>
              <a:rPr lang="en-US" sz="1600" b="1" i="0">
                <a:solidFill>
                  <a:schemeClr val="tx1">
                    <a:alpha val="80000"/>
                  </a:schemeClr>
                </a:solidFill>
                <a:effectLst/>
              </a:rPr>
              <a:t>Collaborating across cities, countries, and continents</a:t>
            </a:r>
            <a:r>
              <a:rPr lang="en-US" sz="1600" b="0" i="0">
                <a:solidFill>
                  <a:schemeClr val="tx1">
                    <a:alpha val="80000"/>
                  </a:schemeClr>
                </a:solidFill>
                <a:effectLst/>
              </a:rPr>
              <a:t> </a:t>
            </a:r>
            <a:r>
              <a:rPr lang="en-US" sz="1400" b="0" i="0">
                <a:solidFill>
                  <a:schemeClr val="tx1">
                    <a:alpha val="80000"/>
                  </a:schemeClr>
                </a:solidFill>
                <a:effectLst/>
              </a:rPr>
              <a:t>with other signatories and organizations to develop, localize and scale projects that will advance progress on the SDGs individually or through their Publishing Association.</a:t>
            </a:r>
          </a:p>
          <a:p>
            <a:pPr marL="0" indent="0" algn="just">
              <a:buNone/>
            </a:pPr>
            <a:r>
              <a:rPr lang="en-US" sz="1900" b="1" i="0">
                <a:solidFill>
                  <a:schemeClr val="tx1">
                    <a:alpha val="80000"/>
                  </a:schemeClr>
                </a:solidFill>
                <a:effectLst/>
              </a:rPr>
              <a:t>9. </a:t>
            </a:r>
            <a:r>
              <a:rPr lang="en-US" sz="1600" b="1" i="0">
                <a:solidFill>
                  <a:schemeClr val="tx1">
                    <a:alpha val="80000"/>
                  </a:schemeClr>
                </a:solidFill>
                <a:effectLst/>
              </a:rPr>
              <a:t>Dedicating budget and other resources towards accelerating progress </a:t>
            </a:r>
            <a:r>
              <a:rPr lang="en-US" sz="1400" b="0" i="0">
                <a:solidFill>
                  <a:schemeClr val="tx1">
                    <a:alpha val="80000"/>
                  </a:schemeClr>
                </a:solidFill>
                <a:effectLst/>
              </a:rPr>
              <a:t>for SDG-dedicated projects and promoting SDG principles.</a:t>
            </a:r>
          </a:p>
          <a:p>
            <a:pPr marL="0" indent="0" algn="just">
              <a:buNone/>
            </a:pPr>
            <a:r>
              <a:rPr lang="en-US" sz="1900" b="1" i="0">
                <a:solidFill>
                  <a:schemeClr val="tx1">
                    <a:alpha val="80000"/>
                  </a:schemeClr>
                </a:solidFill>
                <a:effectLst/>
              </a:rPr>
              <a:t>10. </a:t>
            </a:r>
            <a:r>
              <a:rPr lang="en-US" sz="1600" b="1" i="0">
                <a:solidFill>
                  <a:schemeClr val="tx1">
                    <a:alpha val="80000"/>
                  </a:schemeClr>
                </a:solidFill>
                <a:effectLst/>
              </a:rPr>
              <a:t>Taking action on at least one SDG goal</a:t>
            </a:r>
            <a:r>
              <a:rPr lang="en-US" sz="1600" b="0" i="0">
                <a:solidFill>
                  <a:schemeClr val="tx1">
                    <a:alpha val="80000"/>
                  </a:schemeClr>
                </a:solidFill>
                <a:effectLst/>
              </a:rPr>
              <a:t>, </a:t>
            </a:r>
            <a:r>
              <a:rPr lang="en-US" sz="1400" b="0" i="0">
                <a:solidFill>
                  <a:schemeClr val="tx1">
                    <a:alpha val="80000"/>
                  </a:schemeClr>
                </a:solidFill>
                <a:effectLst/>
              </a:rPr>
              <a:t>either as an individual publisher or through your national publishing association and sharing progress annually.</a:t>
            </a:r>
          </a:p>
        </p:txBody>
      </p: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E4481DF6-5EDA-D8AB-D463-844D3970A664}"/>
              </a:ext>
            </a:extLst>
          </p:cNvPr>
          <p:cNvPicPr>
            <a:picLocks noChangeAspect="1"/>
          </p:cNvPicPr>
          <p:nvPr/>
        </p:nvPicPr>
        <p:blipFill>
          <a:blip r:embed="rId2">
            <a:alphaModFix amt="40000"/>
          </a:blip>
          <a:stretch>
            <a:fillRect/>
          </a:stretch>
        </p:blipFill>
        <p:spPr>
          <a:xfrm>
            <a:off x="-3399" y="6097800"/>
            <a:ext cx="7112366" cy="266714"/>
          </a:xfrm>
          <a:prstGeom prst="rect">
            <a:avLst/>
          </a:prstGeom>
        </p:spPr>
      </p:pic>
      <p:sp>
        <p:nvSpPr>
          <p:cNvPr id="2" name="Title 1">
            <a:extLst>
              <a:ext uri="{FF2B5EF4-FFF2-40B4-BE49-F238E27FC236}">
                <a16:creationId xmlns:a16="http://schemas.microsoft.com/office/drawing/2014/main" id="{233AF6C3-C7D9-41A4-B728-FBD1CA2C721E}"/>
              </a:ext>
            </a:extLst>
          </p:cNvPr>
          <p:cNvSpPr>
            <a:spLocks noGrp="1"/>
          </p:cNvSpPr>
          <p:nvPr>
            <p:ph type="title"/>
          </p:nvPr>
        </p:nvSpPr>
        <p:spPr>
          <a:xfrm>
            <a:off x="0" y="516077"/>
            <a:ext cx="12192000" cy="753546"/>
          </a:xfrm>
          <a:prstGeom prst="roundRect">
            <a:avLst/>
          </a:prstGeom>
          <a:solidFill>
            <a:schemeClr val="bg1"/>
          </a:solidFill>
          <a:ln>
            <a:noFill/>
          </a:ln>
        </p:spPr>
        <p:txBody>
          <a:bodyPr anchor="b">
            <a:normAutofit/>
          </a:bodyPr>
          <a:lstStyle/>
          <a:p>
            <a:r>
              <a:rPr lang="en-GB" sz="3600"/>
              <a:t>    The Publishers Compact 10 Commitments</a:t>
            </a:r>
          </a:p>
        </p:txBody>
      </p:sp>
    </p:spTree>
    <p:extLst>
      <p:ext uri="{BB962C8B-B14F-4D97-AF65-F5344CB8AC3E}">
        <p14:creationId xmlns:p14="http://schemas.microsoft.com/office/powerpoint/2010/main" val="68124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86B-9682-D6C9-84C1-08575144607C}"/>
              </a:ext>
            </a:extLst>
          </p:cNvPr>
          <p:cNvSpPr>
            <a:spLocks noGrp="1"/>
          </p:cNvSpPr>
          <p:nvPr>
            <p:ph type="title"/>
          </p:nvPr>
        </p:nvSpPr>
        <p:spPr>
          <a:xfrm>
            <a:off x="838200" y="585919"/>
            <a:ext cx="10515600" cy="1325563"/>
          </a:xfrm>
        </p:spPr>
        <p:txBody>
          <a:bodyPr/>
          <a:lstStyle/>
          <a:p>
            <a:r>
              <a:rPr lang="en-GB"/>
              <a:t>Examples of Reporting </a:t>
            </a:r>
          </a:p>
        </p:txBody>
      </p:sp>
      <p:sp>
        <p:nvSpPr>
          <p:cNvPr id="3" name="Content Placeholder 2">
            <a:extLst>
              <a:ext uri="{FF2B5EF4-FFF2-40B4-BE49-F238E27FC236}">
                <a16:creationId xmlns:a16="http://schemas.microsoft.com/office/drawing/2014/main" id="{793645EC-6ECD-1B13-2E68-0776165B4811}"/>
              </a:ext>
            </a:extLst>
          </p:cNvPr>
          <p:cNvSpPr>
            <a:spLocks noGrp="1"/>
          </p:cNvSpPr>
          <p:nvPr>
            <p:ph idx="1"/>
          </p:nvPr>
        </p:nvSpPr>
        <p:spPr>
          <a:xfrm>
            <a:off x="1780674" y="2077454"/>
            <a:ext cx="9573126" cy="3120894"/>
          </a:xfrm>
        </p:spPr>
        <p:txBody>
          <a:bodyPr/>
          <a:lstStyle/>
          <a:p>
            <a:pPr marL="0" indent="0">
              <a:buNone/>
            </a:pPr>
            <a:endParaRPr lang="en-GB"/>
          </a:p>
          <a:p>
            <a:pPr marL="0" indent="0">
              <a:buNone/>
            </a:pPr>
            <a:r>
              <a:rPr lang="en-US" sz="4000">
                <a:hlinkClick r:id="rId2"/>
              </a:rPr>
              <a:t>IOS Press Looking to the Future Report</a:t>
            </a:r>
            <a:endParaRPr lang="en-GB" sz="4000"/>
          </a:p>
          <a:p>
            <a:pPr marL="0" indent="0">
              <a:buNone/>
            </a:pPr>
            <a:endParaRPr lang="en-GB" sz="4000"/>
          </a:p>
          <a:p>
            <a:pPr marL="0" indent="0">
              <a:buNone/>
            </a:pPr>
            <a:r>
              <a:rPr lang="en-GB" sz="4000">
                <a:hlinkClick r:id="rId3"/>
              </a:rPr>
              <a:t>OUP Responsible Publishing Report </a:t>
            </a:r>
            <a:endParaRPr lang="en-GB" sz="4000"/>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p:txBody>
      </p:sp>
      <p:pic>
        <p:nvPicPr>
          <p:cNvPr id="5" name="Picture 4">
            <a:extLst>
              <a:ext uri="{FF2B5EF4-FFF2-40B4-BE49-F238E27FC236}">
                <a16:creationId xmlns:a16="http://schemas.microsoft.com/office/drawing/2014/main" id="{F362C503-7274-98D4-0082-2ACE6024DD73}"/>
              </a:ext>
            </a:extLst>
          </p:cNvPr>
          <p:cNvPicPr>
            <a:picLocks noChangeAspect="1"/>
          </p:cNvPicPr>
          <p:nvPr/>
        </p:nvPicPr>
        <p:blipFill>
          <a:blip r:embed="rId4">
            <a:alphaModFix amt="40000"/>
          </a:blip>
          <a:stretch>
            <a:fillRect/>
          </a:stretch>
        </p:blipFill>
        <p:spPr>
          <a:xfrm>
            <a:off x="-3399" y="6097800"/>
            <a:ext cx="7112366" cy="266714"/>
          </a:xfrm>
          <a:prstGeom prst="rect">
            <a:avLst/>
          </a:prstGeom>
        </p:spPr>
      </p:pic>
      <p:pic>
        <p:nvPicPr>
          <p:cNvPr id="9" name="Graphic 8" descr="Link with solid fill">
            <a:extLst>
              <a:ext uri="{FF2B5EF4-FFF2-40B4-BE49-F238E27FC236}">
                <a16:creationId xmlns:a16="http://schemas.microsoft.com/office/drawing/2014/main" id="{444A7B42-B590-60F6-1371-A874666305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482279"/>
            <a:ext cx="790519" cy="790519"/>
          </a:xfrm>
          <a:prstGeom prst="rect">
            <a:avLst/>
          </a:prstGeom>
        </p:spPr>
      </p:pic>
      <p:pic>
        <p:nvPicPr>
          <p:cNvPr id="10" name="Graphic 9" descr="Link with solid fill">
            <a:extLst>
              <a:ext uri="{FF2B5EF4-FFF2-40B4-BE49-F238E27FC236}">
                <a16:creationId xmlns:a16="http://schemas.microsoft.com/office/drawing/2014/main" id="{F388CAD4-3EE8-872C-9919-7092D9F89E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3843595"/>
            <a:ext cx="790519" cy="790519"/>
          </a:xfrm>
          <a:prstGeom prst="rect">
            <a:avLst/>
          </a:prstGeom>
        </p:spPr>
      </p:pic>
    </p:spTree>
    <p:extLst>
      <p:ext uri="{BB962C8B-B14F-4D97-AF65-F5344CB8AC3E}">
        <p14:creationId xmlns:p14="http://schemas.microsoft.com/office/powerpoint/2010/main" val="355610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1E9FF7BEFF448AD9EF8DF46FC7B18" ma:contentTypeVersion="14" ma:contentTypeDescription="Create a new document." ma:contentTypeScope="" ma:versionID="9560f30e7287ea89e2575e86bf15e327">
  <xsd:schema xmlns:xsd="http://www.w3.org/2001/XMLSchema" xmlns:xs="http://www.w3.org/2001/XMLSchema" xmlns:p="http://schemas.microsoft.com/office/2006/metadata/properties" xmlns:ns2="b3e1a493-8773-4fd9-8c7c-202d915ac3ee" xmlns:ns3="d8cb61c4-7319-45d0-bbd8-fe699857dcee" targetNamespace="http://schemas.microsoft.com/office/2006/metadata/properties" ma:root="true" ma:fieldsID="aa61585e00a9d3d0baac8731e531dcb7" ns2:_="" ns3:_="">
    <xsd:import namespace="b3e1a493-8773-4fd9-8c7c-202d915ac3ee"/>
    <xsd:import namespace="d8cb61c4-7319-45d0-bbd8-fe699857dc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1a493-8773-4fd9-8c7c-202d915ac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2d545e-5ce4-4788-8418-f7a8ee545dc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cb61c4-7319-45d0-bbd8-fe699857dc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b9c8541-6d6f-4fd3-93bf-d86272f5c620}" ma:internalName="TaxCatchAll" ma:showField="CatchAllData" ma:web="d8cb61c4-7319-45d0-bbd8-fe699857dc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8cb61c4-7319-45d0-bbd8-fe699857dcee" xsi:nil="true"/>
    <lcf76f155ced4ddcb4097134ff3c332f xmlns="b3e1a493-8773-4fd9-8c7c-202d915ac3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E0993-F685-4769-95AC-0A9DDA635B2D}">
  <ds:schemaRefs>
    <ds:schemaRef ds:uri="b3e1a493-8773-4fd9-8c7c-202d915ac3ee"/>
    <ds:schemaRef ds:uri="d8cb61c4-7319-45d0-bbd8-fe699857dc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2F0A18-3C72-4A5E-8CD9-E5B362A28DDD}">
  <ds:schemaRefs>
    <ds:schemaRef ds:uri="b3e1a493-8773-4fd9-8c7c-202d915ac3ee"/>
    <ds:schemaRef ds:uri="d8cb61c4-7319-45d0-bbd8-fe699857dce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DDF59-7875-44DD-91DC-932B56316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Joining the UN Sustainable Development Goals Publishers Compact</vt:lpstr>
      <vt:lpstr>What are the UN Sustainable Development Goals? </vt:lpstr>
      <vt:lpstr>What is the Publishers Compact? </vt:lpstr>
      <vt:lpstr>How we publish: What is the current status of our organisation? </vt:lpstr>
      <vt:lpstr>PowerPoint Presentation</vt:lpstr>
      <vt:lpstr>Signing up &amp; 1st steps</vt:lpstr>
      <vt:lpstr>    The Publishers Compact 10 Commitments</vt:lpstr>
      <vt:lpstr>Examples of Reporting </vt:lpstr>
    </vt:vector>
  </TitlesOfParts>
  <Company>Sage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the UN Sustainable Development Goals Publishers Compact</dc:title>
  <dc:creator>Zoe Seaton</dc:creator>
  <cp:revision>10</cp:revision>
  <dcterms:created xsi:type="dcterms:W3CDTF">2023-04-11T16:39:31Z</dcterms:created>
  <dcterms:modified xsi:type="dcterms:W3CDTF">2023-07-13T11:48:00Z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0x0101003651E9FF7BEFF448AD9EF8DF46FC7B18</vt:lpwstr>
  </property>
  <property fmtid="{D5CDD505-2E9C-101B-9397-08002B2CF9AE}" pid="3" name="MediaServiceImageTags">
    <vt:lpwstr/>
  </property>
</Properties>
</file>