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2" r:id="rId16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C996D-549A-41EA-ACCC-A4D4F415F758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A59FEF-2874-4B10-9860-6588800CF0E4}">
      <dgm:prSet/>
      <dgm:spPr/>
      <dgm:t>
        <a:bodyPr/>
        <a:lstStyle/>
        <a:p>
          <a:r>
            <a:rPr lang="en-GB"/>
            <a:t>Librarians (76% in our survey) prefer to search and purchase through an e-book aggregator </a:t>
          </a:r>
          <a:endParaRPr lang="en-US"/>
        </a:p>
      </dgm:t>
    </dgm:pt>
    <dgm:pt modelId="{608C9032-5A30-4513-8F8F-7A8ED90DE597}" type="parTrans" cxnId="{7A98EE8D-BB63-4C8F-AC88-06F619524D0C}">
      <dgm:prSet/>
      <dgm:spPr/>
      <dgm:t>
        <a:bodyPr/>
        <a:lstStyle/>
        <a:p>
          <a:endParaRPr lang="en-US"/>
        </a:p>
      </dgm:t>
    </dgm:pt>
    <dgm:pt modelId="{A15D35F7-B15B-427F-9CCA-D21BEB0164F2}" type="sibTrans" cxnId="{7A98EE8D-BB63-4C8F-AC88-06F619524D0C}">
      <dgm:prSet/>
      <dgm:spPr/>
      <dgm:t>
        <a:bodyPr/>
        <a:lstStyle/>
        <a:p>
          <a:endParaRPr lang="en-US"/>
        </a:p>
      </dgm:t>
    </dgm:pt>
    <dgm:pt modelId="{44715069-E0AD-48DA-9BC4-B6AB92D508CA}">
      <dgm:prSet/>
      <dgm:spPr/>
      <dgm:t>
        <a:bodyPr/>
        <a:lstStyle/>
        <a:p>
          <a:r>
            <a:rPr lang="en-GB" dirty="0"/>
            <a:t>Ideally aggregators under the Southern Universities Purchasing Consortium (SUPC) framework agreements for e-books</a:t>
          </a:r>
          <a:endParaRPr lang="en-US" dirty="0"/>
        </a:p>
      </dgm:t>
    </dgm:pt>
    <dgm:pt modelId="{1B11EEEE-7745-4875-B206-743647F9B831}" type="parTrans" cxnId="{B4764682-70F5-4D15-9EAC-90009A3358D2}">
      <dgm:prSet/>
      <dgm:spPr/>
      <dgm:t>
        <a:bodyPr/>
        <a:lstStyle/>
        <a:p>
          <a:endParaRPr lang="en-US"/>
        </a:p>
      </dgm:t>
    </dgm:pt>
    <dgm:pt modelId="{C941E978-2B11-4515-A5CA-AD465B6B0202}" type="sibTrans" cxnId="{B4764682-70F5-4D15-9EAC-90009A3358D2}">
      <dgm:prSet/>
      <dgm:spPr/>
      <dgm:t>
        <a:bodyPr/>
        <a:lstStyle/>
        <a:p>
          <a:endParaRPr lang="en-US"/>
        </a:p>
      </dgm:t>
    </dgm:pt>
    <dgm:pt modelId="{6F0D8A0D-92A6-42A9-BBDC-1F746B19F179}" type="pres">
      <dgm:prSet presAssocID="{954C996D-549A-41EA-ACCC-A4D4F415F758}" presName="Name0" presStyleCnt="0">
        <dgm:presLayoutVars>
          <dgm:dir/>
          <dgm:resizeHandles val="exact"/>
        </dgm:presLayoutVars>
      </dgm:prSet>
      <dgm:spPr/>
    </dgm:pt>
    <dgm:pt modelId="{C9348F29-A42A-4CD4-B9BB-14023959A876}" type="pres">
      <dgm:prSet presAssocID="{68A59FEF-2874-4B10-9860-6588800CF0E4}" presName="node" presStyleLbl="node1" presStyleIdx="0" presStyleCnt="3">
        <dgm:presLayoutVars>
          <dgm:bulletEnabled val="1"/>
        </dgm:presLayoutVars>
      </dgm:prSet>
      <dgm:spPr/>
    </dgm:pt>
    <dgm:pt modelId="{BC141B35-74E7-46B3-9FFC-72A839D8C738}" type="pres">
      <dgm:prSet presAssocID="{A15D35F7-B15B-427F-9CCA-D21BEB0164F2}" presName="sibTransSpacerBeforeConnector" presStyleCnt="0"/>
      <dgm:spPr/>
    </dgm:pt>
    <dgm:pt modelId="{2F252746-C928-437B-84EE-311ECBDF1629}" type="pres">
      <dgm:prSet presAssocID="{A15D35F7-B15B-427F-9CCA-D21BEB0164F2}" presName="sibTrans" presStyleLbl="node1" presStyleIdx="1" presStyleCnt="3"/>
      <dgm:spPr/>
    </dgm:pt>
    <dgm:pt modelId="{C1AAD8E6-AD47-42C6-9E1B-9AE333A33557}" type="pres">
      <dgm:prSet presAssocID="{A15D35F7-B15B-427F-9CCA-D21BEB0164F2}" presName="sibTransSpacerAfterConnector" presStyleCnt="0"/>
      <dgm:spPr/>
    </dgm:pt>
    <dgm:pt modelId="{99CED5C2-7A71-45A8-AC84-09120C180A7C}" type="pres">
      <dgm:prSet presAssocID="{44715069-E0AD-48DA-9BC4-B6AB92D508CA}" presName="node" presStyleLbl="node1" presStyleIdx="2" presStyleCnt="3">
        <dgm:presLayoutVars>
          <dgm:bulletEnabled val="1"/>
        </dgm:presLayoutVars>
      </dgm:prSet>
      <dgm:spPr/>
    </dgm:pt>
  </dgm:ptLst>
  <dgm:cxnLst>
    <dgm:cxn modelId="{7A9E9810-92CB-4056-A659-D45DD839D363}" type="presOf" srcId="{954C996D-549A-41EA-ACCC-A4D4F415F758}" destId="{6F0D8A0D-92A6-42A9-BBDC-1F746B19F179}" srcOrd="0" destOrd="0" presId="urn:microsoft.com/office/officeart/2016/7/layout/BasicProcessNew"/>
    <dgm:cxn modelId="{BC982654-A2CB-48F8-921A-7C44B76D93FA}" type="presOf" srcId="{68A59FEF-2874-4B10-9860-6588800CF0E4}" destId="{C9348F29-A42A-4CD4-B9BB-14023959A876}" srcOrd="0" destOrd="0" presId="urn:microsoft.com/office/officeart/2016/7/layout/BasicProcessNew"/>
    <dgm:cxn modelId="{B4764682-70F5-4D15-9EAC-90009A3358D2}" srcId="{954C996D-549A-41EA-ACCC-A4D4F415F758}" destId="{44715069-E0AD-48DA-9BC4-B6AB92D508CA}" srcOrd="1" destOrd="0" parTransId="{1B11EEEE-7745-4875-B206-743647F9B831}" sibTransId="{C941E978-2B11-4515-A5CA-AD465B6B0202}"/>
    <dgm:cxn modelId="{7A98EE8D-BB63-4C8F-AC88-06F619524D0C}" srcId="{954C996D-549A-41EA-ACCC-A4D4F415F758}" destId="{68A59FEF-2874-4B10-9860-6588800CF0E4}" srcOrd="0" destOrd="0" parTransId="{608C9032-5A30-4513-8F8F-7A8ED90DE597}" sibTransId="{A15D35F7-B15B-427F-9CCA-D21BEB0164F2}"/>
    <dgm:cxn modelId="{DAE364AB-43E1-4F81-A737-C7C2C210421B}" type="presOf" srcId="{44715069-E0AD-48DA-9BC4-B6AB92D508CA}" destId="{99CED5C2-7A71-45A8-AC84-09120C180A7C}" srcOrd="0" destOrd="0" presId="urn:microsoft.com/office/officeart/2016/7/layout/BasicProcessNew"/>
    <dgm:cxn modelId="{352F73D4-34D1-4675-9048-FA461BD34B0B}" type="presOf" srcId="{A15D35F7-B15B-427F-9CCA-D21BEB0164F2}" destId="{2F252746-C928-437B-84EE-311ECBDF1629}" srcOrd="0" destOrd="0" presId="urn:microsoft.com/office/officeart/2016/7/layout/BasicProcessNew"/>
    <dgm:cxn modelId="{B6033128-C836-4951-898D-E5A3D65B31FF}" type="presParOf" srcId="{6F0D8A0D-92A6-42A9-BBDC-1F746B19F179}" destId="{C9348F29-A42A-4CD4-B9BB-14023959A876}" srcOrd="0" destOrd="0" presId="urn:microsoft.com/office/officeart/2016/7/layout/BasicProcessNew"/>
    <dgm:cxn modelId="{D96A69C8-7035-4B40-8AB5-66B16EB9F464}" type="presParOf" srcId="{6F0D8A0D-92A6-42A9-BBDC-1F746B19F179}" destId="{BC141B35-74E7-46B3-9FFC-72A839D8C738}" srcOrd="1" destOrd="0" presId="urn:microsoft.com/office/officeart/2016/7/layout/BasicProcessNew"/>
    <dgm:cxn modelId="{AD15322C-F013-451A-94CF-7F112E520E1A}" type="presParOf" srcId="{6F0D8A0D-92A6-42A9-BBDC-1F746B19F179}" destId="{2F252746-C928-437B-84EE-311ECBDF1629}" srcOrd="2" destOrd="0" presId="urn:microsoft.com/office/officeart/2016/7/layout/BasicProcessNew"/>
    <dgm:cxn modelId="{FFD78448-B577-44E7-B26D-D6FE68096BE5}" type="presParOf" srcId="{6F0D8A0D-92A6-42A9-BBDC-1F746B19F179}" destId="{C1AAD8E6-AD47-42C6-9E1B-9AE333A33557}" srcOrd="3" destOrd="0" presId="urn:microsoft.com/office/officeart/2016/7/layout/BasicProcessNew"/>
    <dgm:cxn modelId="{0A07D855-0473-4EE6-B40E-2483102133BC}" type="presParOf" srcId="{6F0D8A0D-92A6-42A9-BBDC-1F746B19F179}" destId="{99CED5C2-7A71-45A8-AC84-09120C180A7C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6604B-4C41-4217-BCC7-B3D1AB4EFA37}" type="doc">
      <dgm:prSet loTypeId="urn:microsoft.com/office/officeart/2005/8/layout/orgChart1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330D4A-4035-4707-B441-B928FB768214}">
      <dgm:prSet/>
      <dgm:spPr/>
      <dgm:t>
        <a:bodyPr/>
        <a:lstStyle/>
        <a:p>
          <a:r>
            <a:rPr lang="en-GB"/>
            <a:t>If not, would you be interested in having more data about the demand for these e-books?</a:t>
          </a:r>
          <a:endParaRPr lang="en-US"/>
        </a:p>
      </dgm:t>
    </dgm:pt>
    <dgm:pt modelId="{586CE2AA-E532-4D35-B6D2-D38ECEBFFDF9}" type="parTrans" cxnId="{D30FD761-4C0E-4B96-9713-D906EDBB16F8}">
      <dgm:prSet/>
      <dgm:spPr/>
      <dgm:t>
        <a:bodyPr/>
        <a:lstStyle/>
        <a:p>
          <a:endParaRPr lang="en-US"/>
        </a:p>
      </dgm:t>
    </dgm:pt>
    <dgm:pt modelId="{D55ABE88-98D9-4542-B816-48C5DDEC8DDE}" type="sibTrans" cxnId="{D30FD761-4C0E-4B96-9713-D906EDBB16F8}">
      <dgm:prSet/>
      <dgm:spPr/>
      <dgm:t>
        <a:bodyPr/>
        <a:lstStyle/>
        <a:p>
          <a:endParaRPr lang="en-US"/>
        </a:p>
      </dgm:t>
    </dgm:pt>
    <dgm:pt modelId="{F3574A83-0A2C-444A-A0BE-A6DBA8072C95}">
      <dgm:prSet/>
      <dgm:spPr/>
      <dgm:t>
        <a:bodyPr/>
        <a:lstStyle/>
        <a:p>
          <a:r>
            <a:rPr lang="en-GB" dirty="0"/>
            <a:t>What are the barriers to making older titles available as e-books?</a:t>
          </a:r>
          <a:endParaRPr lang="en-US" dirty="0"/>
        </a:p>
      </dgm:t>
    </dgm:pt>
    <dgm:pt modelId="{F45CDB6A-2B9C-4ADA-A371-24C0EB4277A2}" type="parTrans" cxnId="{83A2C2DC-8F8B-4C22-9531-9DCA75AEC8BC}">
      <dgm:prSet/>
      <dgm:spPr/>
      <dgm:t>
        <a:bodyPr/>
        <a:lstStyle/>
        <a:p>
          <a:endParaRPr lang="en-US"/>
        </a:p>
      </dgm:t>
    </dgm:pt>
    <dgm:pt modelId="{7DBDBBB4-6372-4951-B3D6-CE3556DE2413}" type="sibTrans" cxnId="{83A2C2DC-8F8B-4C22-9531-9DCA75AEC8BC}">
      <dgm:prSet/>
      <dgm:spPr/>
      <dgm:t>
        <a:bodyPr/>
        <a:lstStyle/>
        <a:p>
          <a:endParaRPr lang="en-US"/>
        </a:p>
      </dgm:t>
    </dgm:pt>
    <dgm:pt modelId="{A6367C4E-3B93-4FEC-BEF6-DEE5D0DC5881}" type="pres">
      <dgm:prSet presAssocID="{E4F6604B-4C41-4217-BCC7-B3D1AB4EFA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322788-6357-4D78-8759-B0E819FB102B}" type="pres">
      <dgm:prSet presAssocID="{12330D4A-4035-4707-B441-B928FB768214}" presName="hierRoot1" presStyleCnt="0">
        <dgm:presLayoutVars>
          <dgm:hierBranch val="init"/>
        </dgm:presLayoutVars>
      </dgm:prSet>
      <dgm:spPr/>
    </dgm:pt>
    <dgm:pt modelId="{A3F8725C-D275-472C-AC0C-4B0C9A596E92}" type="pres">
      <dgm:prSet presAssocID="{12330D4A-4035-4707-B441-B928FB768214}" presName="rootComposite1" presStyleCnt="0"/>
      <dgm:spPr/>
    </dgm:pt>
    <dgm:pt modelId="{D23147C5-45B3-4949-88FC-682D0BBCBD46}" type="pres">
      <dgm:prSet presAssocID="{12330D4A-4035-4707-B441-B928FB768214}" presName="rootText1" presStyleLbl="node0" presStyleIdx="0" presStyleCnt="2">
        <dgm:presLayoutVars>
          <dgm:chPref val="3"/>
        </dgm:presLayoutVars>
      </dgm:prSet>
      <dgm:spPr/>
    </dgm:pt>
    <dgm:pt modelId="{4FAA22D3-0A6D-4D11-B51F-DB3E015E1CE6}" type="pres">
      <dgm:prSet presAssocID="{12330D4A-4035-4707-B441-B928FB768214}" presName="rootConnector1" presStyleLbl="node1" presStyleIdx="0" presStyleCnt="0"/>
      <dgm:spPr/>
    </dgm:pt>
    <dgm:pt modelId="{8D0568DA-9B81-40E7-B055-48CB55466A61}" type="pres">
      <dgm:prSet presAssocID="{12330D4A-4035-4707-B441-B928FB768214}" presName="hierChild2" presStyleCnt="0"/>
      <dgm:spPr/>
    </dgm:pt>
    <dgm:pt modelId="{09200EBF-B653-4A9D-8267-1ADB09A205F9}" type="pres">
      <dgm:prSet presAssocID="{12330D4A-4035-4707-B441-B928FB768214}" presName="hierChild3" presStyleCnt="0"/>
      <dgm:spPr/>
    </dgm:pt>
    <dgm:pt modelId="{24CD7B8B-5AA2-455B-A996-F3FB795BDA51}" type="pres">
      <dgm:prSet presAssocID="{F3574A83-0A2C-444A-A0BE-A6DBA8072C95}" presName="hierRoot1" presStyleCnt="0">
        <dgm:presLayoutVars>
          <dgm:hierBranch val="init"/>
        </dgm:presLayoutVars>
      </dgm:prSet>
      <dgm:spPr/>
    </dgm:pt>
    <dgm:pt modelId="{0AF8814E-336E-4E28-A1F9-35A95E839ED0}" type="pres">
      <dgm:prSet presAssocID="{F3574A83-0A2C-444A-A0BE-A6DBA8072C95}" presName="rootComposite1" presStyleCnt="0"/>
      <dgm:spPr/>
    </dgm:pt>
    <dgm:pt modelId="{A4EFCF49-2B99-488E-BA8F-D35E4399CC71}" type="pres">
      <dgm:prSet presAssocID="{F3574A83-0A2C-444A-A0BE-A6DBA8072C95}" presName="rootText1" presStyleLbl="node0" presStyleIdx="1" presStyleCnt="2">
        <dgm:presLayoutVars>
          <dgm:chPref val="3"/>
        </dgm:presLayoutVars>
      </dgm:prSet>
      <dgm:spPr/>
    </dgm:pt>
    <dgm:pt modelId="{70A0FE7F-97D8-44F7-8D65-3A21BB1EA0E7}" type="pres">
      <dgm:prSet presAssocID="{F3574A83-0A2C-444A-A0BE-A6DBA8072C95}" presName="rootConnector1" presStyleLbl="node1" presStyleIdx="0" presStyleCnt="0"/>
      <dgm:spPr/>
    </dgm:pt>
    <dgm:pt modelId="{FF06F864-E103-44C6-92CB-1A27D8188FAF}" type="pres">
      <dgm:prSet presAssocID="{F3574A83-0A2C-444A-A0BE-A6DBA8072C95}" presName="hierChild2" presStyleCnt="0"/>
      <dgm:spPr/>
    </dgm:pt>
    <dgm:pt modelId="{22F8A7DC-A2A8-4168-9463-E2CBCACA3118}" type="pres">
      <dgm:prSet presAssocID="{F3574A83-0A2C-444A-A0BE-A6DBA8072C95}" presName="hierChild3" presStyleCnt="0"/>
      <dgm:spPr/>
    </dgm:pt>
  </dgm:ptLst>
  <dgm:cxnLst>
    <dgm:cxn modelId="{B739CC13-7543-4D89-8B32-F377B1719B60}" type="presOf" srcId="{F3574A83-0A2C-444A-A0BE-A6DBA8072C95}" destId="{70A0FE7F-97D8-44F7-8D65-3A21BB1EA0E7}" srcOrd="1" destOrd="0" presId="urn:microsoft.com/office/officeart/2005/8/layout/orgChart1"/>
    <dgm:cxn modelId="{1CC4F83B-8CF4-404A-AB23-B79F9AECAB24}" type="presOf" srcId="{12330D4A-4035-4707-B441-B928FB768214}" destId="{D23147C5-45B3-4949-88FC-682D0BBCBD46}" srcOrd="0" destOrd="0" presId="urn:microsoft.com/office/officeart/2005/8/layout/orgChart1"/>
    <dgm:cxn modelId="{D30FD761-4C0E-4B96-9713-D906EDBB16F8}" srcId="{E4F6604B-4C41-4217-BCC7-B3D1AB4EFA37}" destId="{12330D4A-4035-4707-B441-B928FB768214}" srcOrd="0" destOrd="0" parTransId="{586CE2AA-E532-4D35-B6D2-D38ECEBFFDF9}" sibTransId="{D55ABE88-98D9-4542-B816-48C5DDEC8DDE}"/>
    <dgm:cxn modelId="{EBFEE558-D419-44A5-9097-ED5D83A1C37E}" type="presOf" srcId="{F3574A83-0A2C-444A-A0BE-A6DBA8072C95}" destId="{A4EFCF49-2B99-488E-BA8F-D35E4399CC71}" srcOrd="0" destOrd="0" presId="urn:microsoft.com/office/officeart/2005/8/layout/orgChart1"/>
    <dgm:cxn modelId="{5D2D609D-F221-4600-8100-5261E8AB9A3B}" type="presOf" srcId="{12330D4A-4035-4707-B441-B928FB768214}" destId="{4FAA22D3-0A6D-4D11-B51F-DB3E015E1CE6}" srcOrd="1" destOrd="0" presId="urn:microsoft.com/office/officeart/2005/8/layout/orgChart1"/>
    <dgm:cxn modelId="{83A2C2DC-8F8B-4C22-9531-9DCA75AEC8BC}" srcId="{E4F6604B-4C41-4217-BCC7-B3D1AB4EFA37}" destId="{F3574A83-0A2C-444A-A0BE-A6DBA8072C95}" srcOrd="1" destOrd="0" parTransId="{F45CDB6A-2B9C-4ADA-A371-24C0EB4277A2}" sibTransId="{7DBDBBB4-6372-4951-B3D6-CE3556DE2413}"/>
    <dgm:cxn modelId="{1F46F1F0-03C1-4670-8A5E-ABFF18D12B54}" type="presOf" srcId="{E4F6604B-4C41-4217-BCC7-B3D1AB4EFA37}" destId="{A6367C4E-3B93-4FEC-BEF6-DEE5D0DC5881}" srcOrd="0" destOrd="0" presId="urn:microsoft.com/office/officeart/2005/8/layout/orgChart1"/>
    <dgm:cxn modelId="{ED2BF221-3517-4DEA-A5E1-434A1DDE034D}" type="presParOf" srcId="{A6367C4E-3B93-4FEC-BEF6-DEE5D0DC5881}" destId="{32322788-6357-4D78-8759-B0E819FB102B}" srcOrd="0" destOrd="0" presId="urn:microsoft.com/office/officeart/2005/8/layout/orgChart1"/>
    <dgm:cxn modelId="{BB869384-3F9E-453D-A194-F649A133E468}" type="presParOf" srcId="{32322788-6357-4D78-8759-B0E819FB102B}" destId="{A3F8725C-D275-472C-AC0C-4B0C9A596E92}" srcOrd="0" destOrd="0" presId="urn:microsoft.com/office/officeart/2005/8/layout/orgChart1"/>
    <dgm:cxn modelId="{FC2FBC83-67F5-49BB-B8E8-5F873BF62171}" type="presParOf" srcId="{A3F8725C-D275-472C-AC0C-4B0C9A596E92}" destId="{D23147C5-45B3-4949-88FC-682D0BBCBD46}" srcOrd="0" destOrd="0" presId="urn:microsoft.com/office/officeart/2005/8/layout/orgChart1"/>
    <dgm:cxn modelId="{669ACE66-BDC9-45D8-8979-5BA6734CAA36}" type="presParOf" srcId="{A3F8725C-D275-472C-AC0C-4B0C9A596E92}" destId="{4FAA22D3-0A6D-4D11-B51F-DB3E015E1CE6}" srcOrd="1" destOrd="0" presId="urn:microsoft.com/office/officeart/2005/8/layout/orgChart1"/>
    <dgm:cxn modelId="{20064943-4F63-4376-BE63-51BA43ACF61D}" type="presParOf" srcId="{32322788-6357-4D78-8759-B0E819FB102B}" destId="{8D0568DA-9B81-40E7-B055-48CB55466A61}" srcOrd="1" destOrd="0" presId="urn:microsoft.com/office/officeart/2005/8/layout/orgChart1"/>
    <dgm:cxn modelId="{709B77DE-A09B-409E-ACFA-335A1FF5A1DA}" type="presParOf" srcId="{32322788-6357-4D78-8759-B0E819FB102B}" destId="{09200EBF-B653-4A9D-8267-1ADB09A205F9}" srcOrd="2" destOrd="0" presId="urn:microsoft.com/office/officeart/2005/8/layout/orgChart1"/>
    <dgm:cxn modelId="{BA17F07E-CB0E-4FE2-811B-16B1A0D26FF4}" type="presParOf" srcId="{A6367C4E-3B93-4FEC-BEF6-DEE5D0DC5881}" destId="{24CD7B8B-5AA2-455B-A996-F3FB795BDA51}" srcOrd="1" destOrd="0" presId="urn:microsoft.com/office/officeart/2005/8/layout/orgChart1"/>
    <dgm:cxn modelId="{72EC054B-4C43-4A07-BE7D-DE88379FD5EE}" type="presParOf" srcId="{24CD7B8B-5AA2-455B-A996-F3FB795BDA51}" destId="{0AF8814E-336E-4E28-A1F9-35A95E839ED0}" srcOrd="0" destOrd="0" presId="urn:microsoft.com/office/officeart/2005/8/layout/orgChart1"/>
    <dgm:cxn modelId="{1B9A63AB-6768-4BB2-B51D-5D246BDF1BB4}" type="presParOf" srcId="{0AF8814E-336E-4E28-A1F9-35A95E839ED0}" destId="{A4EFCF49-2B99-488E-BA8F-D35E4399CC71}" srcOrd="0" destOrd="0" presId="urn:microsoft.com/office/officeart/2005/8/layout/orgChart1"/>
    <dgm:cxn modelId="{0B001028-416E-4174-ACCB-59D28B5FA109}" type="presParOf" srcId="{0AF8814E-336E-4E28-A1F9-35A95E839ED0}" destId="{70A0FE7F-97D8-44F7-8D65-3A21BB1EA0E7}" srcOrd="1" destOrd="0" presId="urn:microsoft.com/office/officeart/2005/8/layout/orgChart1"/>
    <dgm:cxn modelId="{6D0E2AFD-5E01-4183-A867-6879CDD23BB0}" type="presParOf" srcId="{24CD7B8B-5AA2-455B-A996-F3FB795BDA51}" destId="{FF06F864-E103-44C6-92CB-1A27D8188FAF}" srcOrd="1" destOrd="0" presId="urn:microsoft.com/office/officeart/2005/8/layout/orgChart1"/>
    <dgm:cxn modelId="{F6F8C1A7-61A8-4FBC-A719-F10DB84396E4}" type="presParOf" srcId="{24CD7B8B-5AA2-455B-A996-F3FB795BDA51}" destId="{22F8A7DC-A2A8-4168-9463-E2CBCACA31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48F29-A42A-4CD4-B9BB-14023959A876}">
      <dsp:nvSpPr>
        <dsp:cNvPr id="0" name=""/>
        <dsp:cNvSpPr/>
      </dsp:nvSpPr>
      <dsp:spPr>
        <a:xfrm>
          <a:off x="666" y="1932028"/>
          <a:ext cx="2846779" cy="1708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Librarians (76% in our survey) prefer to search and purchase through an e-book aggregator </a:t>
          </a:r>
          <a:endParaRPr lang="en-US" sz="1900" kern="1200"/>
        </a:p>
      </dsp:txBody>
      <dsp:txXfrm>
        <a:off x="666" y="1932028"/>
        <a:ext cx="2846779" cy="1708067"/>
      </dsp:txXfrm>
    </dsp:sp>
    <dsp:sp modelId="{2F252746-C928-437B-84EE-311ECBDF1629}">
      <dsp:nvSpPr>
        <dsp:cNvPr id="0" name=""/>
        <dsp:cNvSpPr/>
      </dsp:nvSpPr>
      <dsp:spPr>
        <a:xfrm>
          <a:off x="2921010" y="2664562"/>
          <a:ext cx="4270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ED5C2-7A71-45A8-AC84-09120C180A7C}">
      <dsp:nvSpPr>
        <dsp:cNvPr id="0" name=""/>
        <dsp:cNvSpPr/>
      </dsp:nvSpPr>
      <dsp:spPr>
        <a:xfrm>
          <a:off x="3421591" y="1932028"/>
          <a:ext cx="2846779" cy="170806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Ideally aggregators under the Southern Universities Purchasing Consortium (SUPC) framework agreements for e-books</a:t>
          </a:r>
          <a:endParaRPr lang="en-US" sz="1900" kern="1200" dirty="0"/>
        </a:p>
      </dsp:txBody>
      <dsp:txXfrm>
        <a:off x="3421591" y="1932028"/>
        <a:ext cx="2846779" cy="1708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147C5-45B3-4949-88FC-682D0BBCBD46}">
      <dsp:nvSpPr>
        <dsp:cNvPr id="0" name=""/>
        <dsp:cNvSpPr/>
      </dsp:nvSpPr>
      <dsp:spPr>
        <a:xfrm>
          <a:off x="2535" y="888270"/>
          <a:ext cx="4755895" cy="237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If not, would you be interested in having more data about the demand for these e-books?</a:t>
          </a:r>
          <a:endParaRPr lang="en-US" sz="3500" kern="1200"/>
        </a:p>
      </dsp:txBody>
      <dsp:txXfrm>
        <a:off x="2535" y="888270"/>
        <a:ext cx="4755895" cy="2377947"/>
      </dsp:txXfrm>
    </dsp:sp>
    <dsp:sp modelId="{A4EFCF49-2B99-488E-BA8F-D35E4399CC71}">
      <dsp:nvSpPr>
        <dsp:cNvPr id="0" name=""/>
        <dsp:cNvSpPr/>
      </dsp:nvSpPr>
      <dsp:spPr>
        <a:xfrm>
          <a:off x="5757169" y="888270"/>
          <a:ext cx="4755895" cy="237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What are the barriers to making older titles available as e-books?</a:t>
          </a:r>
          <a:endParaRPr lang="en-US" sz="3500" kern="1200" dirty="0"/>
        </a:p>
      </dsp:txBody>
      <dsp:txXfrm>
        <a:off x="5757169" y="888270"/>
        <a:ext cx="4755895" cy="237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B211-4DD6-45E5-9088-6BF4730C6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7BB72-B69C-417E-A22A-83ACA0F2D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AB5C-0A78-47D7-B0A5-2E18F8B0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8BC56-227A-4A49-8AA2-9CC5EFC1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3868C-05C2-41D3-9CA5-431BAF3E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1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A9E7-183D-4B9F-A5E3-D67C1707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515B7-776D-4590-AA6B-FADF025CB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D3AF-E89D-45D7-8179-02F92DB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F2D0E-21F5-4A36-B5AC-BBBC3020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7084D-B38B-46D7-9768-04880A1D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9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4CB8F-50AE-4D8D-B2C3-563921426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16929-5109-4FC4-9C96-5D16FE52B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11FD-8E7E-4FBD-A1B1-C435A722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71C0-79DE-4A10-89DD-F6FB66C0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48D80-792D-4EFD-805B-44D9631D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6AAF-7DA6-49D1-9584-DE322EA7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1A20A-84FF-4B2E-9C43-CEFDE3D86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3B7B3-2299-421C-A39B-AD1CFD04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1F8AC-C492-43B1-91BD-FC7412CB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11E9-65D6-4BD8-9D65-E092835F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279E-AF5D-4ECB-A59D-44190485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8FD4D-2BD4-4E15-A734-917FC053F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DFC1-02CE-48FF-BFB2-861126EA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5D3E-1C31-45F8-AC5B-38543CD8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61C7-0465-4A08-AFBB-59A89D1B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AC94-6E56-4A2F-A5B4-030AAA14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CC52-667D-44A8-8374-62FFAAB4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20536-8929-4C77-A466-0BBECB624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DC661-FFF0-4272-A57D-7299A52A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157D2-9A90-4544-8942-739F83A5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97376-FEF4-4BA1-A8FF-643070B5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6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76EF-D555-4EE5-9909-EB6B4834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DB455-AEFB-43BD-B6D9-81E247586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FBE6D-3950-41A0-BCCF-B6BD558DF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7DAE5-6A54-4216-B5AF-3899671CA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0FF1F-FB95-49B4-BF52-9DFFF39EB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D3BE17-B79C-4D30-B075-BBCF3086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66E56-C8F9-431B-A802-F4EBB627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5A5B4-6249-4434-8727-D51971FE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8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75D6-16A8-4C3A-8E2F-E1CD9A55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A0C53-590B-44A9-BB56-F33112A4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4ACA6-6DE1-42C9-BDD2-E864DF37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CF1FA-4B86-4A16-BCF3-EFD358B9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8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72E50-82DD-42BA-836D-B90ECD18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49A9A-5289-4ECA-8077-EAE6DDD5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A40BC-B62F-4E75-848B-71A1F0E6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8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269A-8884-478A-AF5C-E5BD1384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A423C-23A0-47EE-B065-81FAB691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FD06F-7F37-49CB-8E1C-A7F0491E2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46CC2-6A6D-4703-909C-58275805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E2EB5-26F3-4D91-8EB5-2A8AE3B0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E2B6F-83D8-4020-AFA4-7F64FFE1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1FE5-3BC6-47E7-85F9-B28DC5BC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9FED2-FE44-4DA3-8030-1099590CE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D0C3D-B7DE-4242-95A9-6ED09AD2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0ED46-7271-41FE-AD89-756A668B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BA5A0-A738-4365-AC66-E8B8346D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04D04-BDB1-4849-B9C4-79474D3A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9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197CB-9A10-449D-A8FC-EC93CC36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07A3F-3109-483B-80C2-101A24D0C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ABB8-15CE-4875-9940-8A84FBEDD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32AFE-FF25-4BC3-B15E-4F21EDB88C4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10547-4625-453D-B424-C063A9F0A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B9C3-F631-40A6-ACC4-C23E69E78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2EFB-5ECF-4411-BE02-F96F25413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rmation Power">
            <a:extLst>
              <a:ext uri="{FF2B5EF4-FFF2-40B4-BE49-F238E27FC236}">
                <a16:creationId xmlns:a16="http://schemas.microsoft.com/office/drawing/2014/main" id="{4C2B4E82-DBF1-4116-B7AF-D4FBBC80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31" y="1731500"/>
            <a:ext cx="3789988" cy="28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AE3CA-E9B1-45B3-AF2B-6A62EDC3A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41" y="1079750"/>
            <a:ext cx="4887211" cy="4149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5300" b="1" dirty="0">
                <a:solidFill>
                  <a:schemeClr val="bg1"/>
                </a:solidFill>
              </a:rPr>
              <a:t>Publishers and university libraries:  working together to meet the demand for </a:t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>
                <a:solidFill>
                  <a:schemeClr val="bg1"/>
                </a:solidFill>
              </a:rPr>
              <a:t>e-books </a:t>
            </a:r>
            <a:br>
              <a:rPr lang="en-GB" dirty="0"/>
            </a:b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6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EEB1A-21F5-4E37-A56D-49D08F96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GB" sz="2700"/>
              <a:t>Is this a trend you have noticed in the UK and elsewhere in the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2C35-C6D2-4FA7-9F37-C15EF01C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Librarians have adopted a “just in time” approach</a:t>
            </a:r>
          </a:p>
          <a:p>
            <a:r>
              <a:rPr lang="en-GB" sz="2400" dirty="0">
                <a:solidFill>
                  <a:schemeClr val="bg1"/>
                </a:solidFill>
              </a:rPr>
              <a:t>Librarians are reluctant to acquire bundles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	</a:t>
            </a:r>
            <a:r>
              <a:rPr lang="en-GB" sz="2400" i="1" dirty="0">
                <a:solidFill>
                  <a:schemeClr val="bg1"/>
                </a:solidFill>
              </a:rPr>
              <a:t>“In HE very few academics are prepared to allow the content we have purchased to dictate their teaching; it’s the other way a round and they expect us to purchase the titles they want to use. 	Having to buy a bundle when we might only specifically want, say, 10% of its content is not a good use of our very squeezed book funds.”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7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655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B08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/>
          <a:srcRect l="742" r="5878" b="-2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13E7E-A7C4-4230-A862-A88D64F4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GB" sz="4800" dirty="0"/>
              <a:t>Backlist titles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Analysis of the reading list titles librarians are searching for in e-format</a:t>
            </a:r>
            <a:br>
              <a:rPr lang="en-US" sz="4000"/>
            </a:br>
            <a:r>
              <a:rPr lang="en-US" sz="4000"/>
              <a:t>shows </a:t>
            </a:r>
            <a:r>
              <a:rPr lang="en-US" sz="4000" dirty="0"/>
              <a:t>that </a:t>
            </a:r>
            <a:r>
              <a:rPr lang="en-GB" sz="4000" dirty="0"/>
              <a:t>32% were published before 2000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159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A3EE2-1284-42FB-8B59-7D453602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Do you make backlist titles available as </a:t>
            </a:r>
            <a:br>
              <a:rPr lang="en-GB" dirty="0"/>
            </a:br>
            <a:r>
              <a:rPr lang="en-GB" dirty="0"/>
              <a:t>e-books?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634718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89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85E7E-9450-48AC-B21E-9544C42C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GB" sz="2700"/>
              <a:t>What are the challenges for publishers in meeting library demand for e-books?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6B37-C1E1-49A4-95C3-60484631D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For example</a:t>
            </a:r>
          </a:p>
          <a:p>
            <a:r>
              <a:rPr lang="en-GB" sz="2400" dirty="0">
                <a:solidFill>
                  <a:schemeClr val="bg1"/>
                </a:solidFill>
              </a:rPr>
              <a:t>Lack of direct connection with libraries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Author attitudes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Rights management</a:t>
            </a:r>
          </a:p>
          <a:p>
            <a:r>
              <a:rPr lang="en-GB" sz="2400" dirty="0">
                <a:solidFill>
                  <a:schemeClr val="bg1"/>
                </a:solidFill>
              </a:rPr>
              <a:t>Corporate polices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Lack of resource</a:t>
            </a:r>
          </a:p>
          <a:p>
            <a:r>
              <a:rPr lang="en-GB" sz="2400" dirty="0">
                <a:solidFill>
                  <a:schemeClr val="bg1"/>
                </a:solidFill>
              </a:rPr>
              <a:t>Google/Google Scholar</a:t>
            </a:r>
          </a:p>
        </p:txBody>
      </p:sp>
    </p:spTree>
    <p:extLst>
      <p:ext uri="{BB962C8B-B14F-4D97-AF65-F5344CB8AC3E}">
        <p14:creationId xmlns:p14="http://schemas.microsoft.com/office/powerpoint/2010/main" val="366718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31BCE7A-8ACE-4634-B463-14588DB3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would help you overcome these challenges?</a:t>
            </a:r>
          </a:p>
        </p:txBody>
      </p:sp>
    </p:spTree>
    <p:extLst>
      <p:ext uri="{BB962C8B-B14F-4D97-AF65-F5344CB8AC3E}">
        <p14:creationId xmlns:p14="http://schemas.microsoft.com/office/powerpoint/2010/main" val="4220258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10" name="Rectangl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A8414-6C5D-40DF-97FE-ED6E1FDB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time and expert input</a:t>
            </a:r>
          </a:p>
        </p:txBody>
      </p:sp>
    </p:spTree>
    <p:extLst>
      <p:ext uri="{BB962C8B-B14F-4D97-AF65-F5344CB8AC3E}">
        <p14:creationId xmlns:p14="http://schemas.microsoft.com/office/powerpoint/2010/main" val="135379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udent reading from ipad">
            <a:extLst>
              <a:ext uri="{FF2B5EF4-FFF2-40B4-BE49-F238E27FC236}">
                <a16:creationId xmlns:a16="http://schemas.microsoft.com/office/drawing/2014/main" id="{4A0FE28B-5C3F-424E-B2B1-40AD8DD05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3343734-418C-4E75-8B02-F8497EFE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Research sponsored by Jisc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8F7B-100E-42AD-A13D-0B005DEA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problem: Students may receive reading lists consisting of 30 or 40 books. Librarians desperately want to satisfy student demand by providing more e-books, but face several challenges.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7664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bathroom, table, window&#10;&#10;Description generated with high confidence">
            <a:extLst>
              <a:ext uri="{FF2B5EF4-FFF2-40B4-BE49-F238E27FC236}">
                <a16:creationId xmlns:a16="http://schemas.microsoft.com/office/drawing/2014/main" id="{B7358AAE-BB25-47C3-AF72-75F24D38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21" y="2666299"/>
            <a:ext cx="4296585" cy="285722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7A9C8-F861-4B3A-A683-4EBAE2BE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What this focus group will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BCF1-F4D0-4CC9-8646-1EBAA7E1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Demand for reading list material in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e-format</a:t>
            </a:r>
          </a:p>
          <a:p>
            <a:r>
              <a:rPr lang="en-GB" sz="2000" dirty="0">
                <a:solidFill>
                  <a:schemeClr val="bg1"/>
                </a:solidFill>
              </a:rPr>
              <a:t>Discovery and metadata issues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Collection building in the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modern library</a:t>
            </a:r>
          </a:p>
          <a:p>
            <a:r>
              <a:rPr lang="en-GB" sz="2000" dirty="0">
                <a:solidFill>
                  <a:schemeClr val="bg1"/>
                </a:solidFill>
              </a:rPr>
              <a:t>How librarians purchase</a:t>
            </a:r>
          </a:p>
          <a:p>
            <a:r>
              <a:rPr lang="en-GB" sz="2000" dirty="0">
                <a:solidFill>
                  <a:schemeClr val="bg1"/>
                </a:solidFill>
              </a:rPr>
              <a:t>Top 3 criteria for librarians</a:t>
            </a:r>
          </a:p>
          <a:p>
            <a:r>
              <a:rPr lang="en-GB" sz="2000" dirty="0">
                <a:solidFill>
                  <a:schemeClr val="bg1"/>
                </a:solidFill>
              </a:rPr>
              <a:t>Key challenges for librarians</a:t>
            </a:r>
          </a:p>
          <a:p>
            <a:r>
              <a:rPr lang="en-GB" sz="2000" dirty="0">
                <a:solidFill>
                  <a:schemeClr val="bg1"/>
                </a:solidFill>
              </a:rPr>
              <a:t>Key challenges for publishers</a:t>
            </a:r>
          </a:p>
        </p:txBody>
      </p:sp>
    </p:spTree>
    <p:extLst>
      <p:ext uri="{BB962C8B-B14F-4D97-AF65-F5344CB8AC3E}">
        <p14:creationId xmlns:p14="http://schemas.microsoft.com/office/powerpoint/2010/main" val="205383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BEDE8-BA9B-4C11-80F2-364A26CA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200" dirty="0"/>
              <a:t>Interactive focus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7F2E-A860-4ACF-8AFE-017BF6DAB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To share with everyone, please unmute to speak or post comments in the chat box</a:t>
            </a:r>
          </a:p>
          <a:p>
            <a:r>
              <a:rPr lang="en-GB" sz="2400" dirty="0">
                <a:solidFill>
                  <a:schemeClr val="bg1"/>
                </a:solidFill>
              </a:rPr>
              <a:t> Or if you prefer, use the chat box to privately address your comments to the facilitators</a:t>
            </a:r>
          </a:p>
          <a:p>
            <a:r>
              <a:rPr lang="en-GB" sz="2400" dirty="0">
                <a:solidFill>
                  <a:schemeClr val="bg1"/>
                </a:solidFill>
              </a:rPr>
              <a:t>No comments received during this focus group will be attributed</a:t>
            </a:r>
          </a:p>
        </p:txBody>
      </p:sp>
    </p:spTree>
    <p:extLst>
      <p:ext uri="{BB962C8B-B14F-4D97-AF65-F5344CB8AC3E}">
        <p14:creationId xmlns:p14="http://schemas.microsoft.com/office/powerpoint/2010/main" val="6750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E5CCD-73E3-4E76-AE89-34153D33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GB" dirty="0"/>
              <a:t>Are you aware of the </a:t>
            </a:r>
            <a:r>
              <a:rPr lang="en-GB"/>
              <a:t>demand from </a:t>
            </a:r>
            <a:r>
              <a:rPr lang="en-GB" dirty="0"/>
              <a:t>libraries for e-books?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F59E-E8EB-4F2F-AACB-186958CE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GB" sz="1800" dirty="0"/>
              <a:t>Our research found a huge demand for e-books versions of titles on reading lists</a:t>
            </a:r>
          </a:p>
          <a:p>
            <a:r>
              <a:rPr lang="en-GB" sz="1800" dirty="0"/>
              <a:t>E-books are needed, in addition to print, to meet faculty and student demand, for distance learners and those with print impairment</a:t>
            </a:r>
          </a:p>
          <a:p>
            <a:r>
              <a:rPr lang="en-GB" sz="1800" dirty="0"/>
              <a:t>Librarians are frequently unable to find or acquire around 50% of the titles they need</a:t>
            </a:r>
          </a:p>
        </p:txBody>
      </p:sp>
    </p:spTree>
    <p:extLst>
      <p:ext uri="{BB962C8B-B14F-4D97-AF65-F5344CB8AC3E}">
        <p14:creationId xmlns:p14="http://schemas.microsoft.com/office/powerpoint/2010/main" val="58648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F016C-189D-4E83-B4AC-079A31D1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Are there issues for publishers in dealing with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e-book aggregators?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054737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23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0F8158-BDF3-42C9-8580-14ADA0009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320" y="1820333"/>
            <a:ext cx="3070144" cy="4036181"/>
          </a:xfrm>
          <a:prstGeom prst="rect">
            <a:avLst/>
          </a:prstGeom>
        </p:spPr>
      </p:pic>
      <p:sp>
        <p:nvSpPr>
          <p:cNvPr id="17" name="Freeform: Shap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C0006-F177-440C-92CC-EA909EE7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3700" dirty="0">
                <a:solidFill>
                  <a:schemeClr val="bg1"/>
                </a:solidFill>
              </a:rPr>
              <a:t>What do you think may help to address this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86370-2A85-4536-BEE8-5F9C8939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sz="2000" dirty="0">
                <a:solidFill>
                  <a:schemeClr val="bg1"/>
                </a:solidFill>
              </a:rPr>
            </a:b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All the librarians we interviewed and surveyed work proactively to obtain reading list titles in e-format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Frequently they cannot find the titles they are looking for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3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FDEB5-C142-49EA-B142-130C57D3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GB" sz="3200"/>
              <a:t>Librarians top three criteria for e-book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1F7D-326F-415E-83DF-6589A710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E-book pricing: </a:t>
            </a:r>
            <a:r>
              <a:rPr lang="en-GB" sz="2400" dirty="0">
                <a:solidFill>
                  <a:schemeClr val="bg1"/>
                </a:solidFill>
              </a:rPr>
              <a:t>Preference is given to suppliers who offer transparent and affordable pricing – librarians do not want pricing based on the cost of print copies – it doesn’t make sense to them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Ease of access: </a:t>
            </a:r>
            <a:r>
              <a:rPr lang="en-GB" sz="2400" dirty="0">
                <a:solidFill>
                  <a:schemeClr val="bg1"/>
                </a:solidFill>
              </a:rPr>
              <a:t>No intrusive DRM (including copying/printing rates that are at least the same as CLA). Libraries want multi-user licence models that enable broad access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E-book usability: </a:t>
            </a:r>
            <a:r>
              <a:rPr lang="en-GB" sz="2400" dirty="0">
                <a:solidFill>
                  <a:schemeClr val="bg1"/>
                </a:solidFill>
              </a:rPr>
              <a:t>Preference is given to best on screen reading experience, based on feedback from students</a:t>
            </a:r>
          </a:p>
          <a:p>
            <a:pPr marL="514350" indent="-51435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47" name="Rectangle 3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3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FC01B-C955-45AE-80CF-E16DAC70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surprises?</a:t>
            </a:r>
          </a:p>
        </p:txBody>
      </p:sp>
    </p:spTree>
    <p:extLst>
      <p:ext uri="{BB962C8B-B14F-4D97-AF65-F5344CB8AC3E}">
        <p14:creationId xmlns:p14="http://schemas.microsoft.com/office/powerpoint/2010/main" val="422251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449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Publishers and university libraries:  working together to meet the demand for  e-books  </vt:lpstr>
      <vt:lpstr>Research sponsored by Jisc</vt:lpstr>
      <vt:lpstr>What this focus group will discuss</vt:lpstr>
      <vt:lpstr>Interactive focus group</vt:lpstr>
      <vt:lpstr>Are you aware of the demand from libraries for e-books?</vt:lpstr>
      <vt:lpstr>Are there issues for publishers in dealing with  e-book aggregators?</vt:lpstr>
      <vt:lpstr>What do you think may help to address this problem?</vt:lpstr>
      <vt:lpstr>Librarians top three criteria for e-book purchase</vt:lpstr>
      <vt:lpstr>Any surprises?</vt:lpstr>
      <vt:lpstr>Is this a trend you have noticed in the UK and elsewhere in the world?</vt:lpstr>
      <vt:lpstr>Backlist titles</vt:lpstr>
      <vt:lpstr>Do you make backlist titles available as  e-books?</vt:lpstr>
      <vt:lpstr>What are the challenges for publishers in meeting library demand for e-books?</vt:lpstr>
      <vt:lpstr>What would help you overcome these challenges?</vt:lpstr>
      <vt:lpstr>Thank you for your time and expert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Publishers and university libraries:  working together to meet the demand for  e-books</dc:title>
  <dc:creator>Lorraine Estelle</dc:creator>
  <cp:lastModifiedBy>Lorraine Estelle</cp:lastModifiedBy>
  <cp:revision>19</cp:revision>
  <cp:lastPrinted>2017-09-05T13:00:11Z</cp:lastPrinted>
  <dcterms:created xsi:type="dcterms:W3CDTF">2017-07-28T11:20:23Z</dcterms:created>
  <dcterms:modified xsi:type="dcterms:W3CDTF">2017-09-18T15:56:09Z</dcterms:modified>
</cp:coreProperties>
</file>