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6" r:id="rId3"/>
    <p:sldId id="257" r:id="rId4"/>
    <p:sldId id="260" r:id="rId5"/>
    <p:sldId id="271" r:id="rId6"/>
    <p:sldId id="261" r:id="rId7"/>
    <p:sldId id="264" r:id="rId8"/>
    <p:sldId id="270" r:id="rId9"/>
    <p:sldId id="280" r:id="rId10"/>
    <p:sldId id="266" r:id="rId11"/>
    <p:sldId id="267" r:id="rId12"/>
    <p:sldId id="268" r:id="rId13"/>
    <p:sldId id="272" r:id="rId14"/>
    <p:sldId id="277" r:id="rId15"/>
    <p:sldId id="278" r:id="rId16"/>
    <p:sldId id="282" r:id="rId17"/>
    <p:sldId id="269" r:id="rId18"/>
    <p:sldId id="283" r:id="rId19"/>
    <p:sldId id="273" r:id="rId20"/>
  </p:sldIdLst>
  <p:sldSz cx="9144000" cy="6858000" type="screen4x3"/>
  <p:notesSz cx="6889750" cy="100203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10" userDrawn="1">
          <p15:clr>
            <a:srgbClr val="A4A3A4"/>
          </p15:clr>
        </p15:guide>
        <p15:guide id="2" pos="2101" userDrawn="1">
          <p15:clr>
            <a:srgbClr val="A4A3A4"/>
          </p15:clr>
        </p15:guide>
        <p15:guide id="3" orient="horz" pos="3157">
          <p15:clr>
            <a:srgbClr val="A4A3A4"/>
          </p15:clr>
        </p15:guide>
        <p15:guide id="4"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38F"/>
    <a:srgbClr val="D00068"/>
    <a:srgbClr val="B50382"/>
    <a:srgbClr val="BC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61" autoAdjust="0"/>
  </p:normalViewPr>
  <p:slideViewPr>
    <p:cSldViewPr>
      <p:cViewPr>
        <p:scale>
          <a:sx n="82" d="100"/>
          <a:sy n="82" d="100"/>
        </p:scale>
        <p:origin x="-1474" y="-5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6" y="-90"/>
      </p:cViewPr>
      <p:guideLst>
        <p:guide orient="horz" pos="3110"/>
        <p:guide orient="horz" pos="3157"/>
        <p:guide pos="2101"/>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C6B9D-0781-4A19-939C-39D02DCE5C26}" type="doc">
      <dgm:prSet loTypeId="urn:microsoft.com/office/officeart/2005/8/layout/radial6" loCatId="relationship" qsTypeId="urn:microsoft.com/office/officeart/2005/8/quickstyle/3d1" qsCatId="3D" csTypeId="urn:microsoft.com/office/officeart/2005/8/colors/colorful3" csCatId="colorful" phldr="1"/>
      <dgm:spPr/>
      <dgm:t>
        <a:bodyPr/>
        <a:lstStyle/>
        <a:p>
          <a:endParaRPr lang="en-GB"/>
        </a:p>
      </dgm:t>
    </dgm:pt>
    <dgm:pt modelId="{62695FBF-460B-4FEB-8F3E-75046E7FC4C1}">
      <dgm:prSet phldrT="[Text]"/>
      <dgm:spPr/>
      <dgm:t>
        <a:bodyPr/>
        <a:lstStyle/>
        <a:p>
          <a:r>
            <a:rPr lang="en-GB" dirty="0" smtClean="0"/>
            <a:t>STM Mentoring programme</a:t>
          </a:r>
          <a:endParaRPr lang="en-GB" dirty="0"/>
        </a:p>
      </dgm:t>
    </dgm:pt>
    <dgm:pt modelId="{2B5E0490-44DE-469C-8A12-89E18893759E}" type="parTrans" cxnId="{48D5FE4B-9217-4793-B3CB-55AEF0C1B2B6}">
      <dgm:prSet/>
      <dgm:spPr/>
      <dgm:t>
        <a:bodyPr/>
        <a:lstStyle/>
        <a:p>
          <a:endParaRPr lang="en-GB"/>
        </a:p>
      </dgm:t>
    </dgm:pt>
    <dgm:pt modelId="{F9C048CF-2BC7-4925-9239-689BE13DEABF}" type="sibTrans" cxnId="{48D5FE4B-9217-4793-B3CB-55AEF0C1B2B6}">
      <dgm:prSet/>
      <dgm:spPr/>
      <dgm:t>
        <a:bodyPr/>
        <a:lstStyle/>
        <a:p>
          <a:endParaRPr lang="en-GB"/>
        </a:p>
      </dgm:t>
    </dgm:pt>
    <dgm:pt modelId="{1FF8D7BF-6E7F-41D5-9303-A774B3CACD67}">
      <dgm:prSet phldrT="[Text]" custT="1"/>
      <dgm:spPr/>
      <dgm:t>
        <a:bodyPr/>
        <a:lstStyle/>
        <a:p>
          <a:r>
            <a:rPr lang="en-GB" sz="1400" dirty="0" smtClean="0"/>
            <a:t>Mentors /Mentees register for mentoring</a:t>
          </a:r>
          <a:endParaRPr lang="en-GB" sz="1400" dirty="0"/>
        </a:p>
      </dgm:t>
    </dgm:pt>
    <dgm:pt modelId="{0968798F-AE82-44D7-8BA9-F236A6D8D3B1}" type="parTrans" cxnId="{DB268203-A2E0-4EDA-9B71-BBF7BE71DD84}">
      <dgm:prSet/>
      <dgm:spPr/>
      <dgm:t>
        <a:bodyPr/>
        <a:lstStyle/>
        <a:p>
          <a:endParaRPr lang="en-GB"/>
        </a:p>
      </dgm:t>
    </dgm:pt>
    <dgm:pt modelId="{9AD56B05-7120-4A49-95D5-069C50031E2C}" type="sibTrans" cxnId="{DB268203-A2E0-4EDA-9B71-BBF7BE71DD84}">
      <dgm:prSet/>
      <dgm:spPr/>
      <dgm:t>
        <a:bodyPr/>
        <a:lstStyle/>
        <a:p>
          <a:endParaRPr lang="en-GB"/>
        </a:p>
      </dgm:t>
    </dgm:pt>
    <dgm:pt modelId="{60DCE25C-06FE-4A71-B835-746EBA72CAAA}">
      <dgm:prSet phldrT="[Text]" custT="1"/>
      <dgm:spPr/>
      <dgm:t>
        <a:bodyPr/>
        <a:lstStyle/>
        <a:p>
          <a:r>
            <a:rPr lang="en-GB" sz="1400" dirty="0" smtClean="0"/>
            <a:t>Panel selects and matches mentors with mentees</a:t>
          </a:r>
          <a:endParaRPr lang="en-GB" sz="1400" dirty="0"/>
        </a:p>
      </dgm:t>
    </dgm:pt>
    <dgm:pt modelId="{38792F6D-287F-40B1-BE2C-C8017FBF8022}" type="parTrans" cxnId="{4D1E5B55-0C50-4342-9099-E169499F0D23}">
      <dgm:prSet/>
      <dgm:spPr/>
      <dgm:t>
        <a:bodyPr/>
        <a:lstStyle/>
        <a:p>
          <a:endParaRPr lang="en-GB"/>
        </a:p>
      </dgm:t>
    </dgm:pt>
    <dgm:pt modelId="{8015A872-65E7-4D70-8E82-13FE6D334E87}" type="sibTrans" cxnId="{4D1E5B55-0C50-4342-9099-E169499F0D23}">
      <dgm:prSet/>
      <dgm:spPr/>
      <dgm:t>
        <a:bodyPr/>
        <a:lstStyle/>
        <a:p>
          <a:endParaRPr lang="en-GB"/>
        </a:p>
      </dgm:t>
    </dgm:pt>
    <dgm:pt modelId="{03842053-2EF7-49DD-9B7E-97E11770FC6C}">
      <dgm:prSet phldrT="[Text]" custT="1"/>
      <dgm:spPr/>
      <dgm:t>
        <a:bodyPr/>
        <a:lstStyle/>
        <a:p>
          <a:r>
            <a:rPr lang="en-GB" sz="1400" dirty="0" smtClean="0"/>
            <a:t>Mentor /Mentee are introduced and provided with support </a:t>
          </a:r>
          <a:endParaRPr lang="en-GB" sz="1400" dirty="0"/>
        </a:p>
      </dgm:t>
    </dgm:pt>
    <dgm:pt modelId="{691D71F5-69B1-420C-8F24-6D774BADDEF7}" type="parTrans" cxnId="{1C91CAE8-C44A-4228-897D-2D2EE901E34F}">
      <dgm:prSet/>
      <dgm:spPr/>
      <dgm:t>
        <a:bodyPr/>
        <a:lstStyle/>
        <a:p>
          <a:endParaRPr lang="en-GB"/>
        </a:p>
      </dgm:t>
    </dgm:pt>
    <dgm:pt modelId="{6E620988-9E0F-4363-9C08-A135A6B09E40}" type="sibTrans" cxnId="{1C91CAE8-C44A-4228-897D-2D2EE901E34F}">
      <dgm:prSet/>
      <dgm:spPr/>
      <dgm:t>
        <a:bodyPr/>
        <a:lstStyle/>
        <a:p>
          <a:endParaRPr lang="en-GB"/>
        </a:p>
      </dgm:t>
    </dgm:pt>
    <dgm:pt modelId="{EF58D243-21C3-4E37-BF76-B3AA15A604F9}">
      <dgm:prSet phldrT="[Text]" custT="1"/>
      <dgm:spPr/>
      <dgm:t>
        <a:bodyPr/>
        <a:lstStyle/>
        <a:p>
          <a:r>
            <a:rPr lang="en-GB" sz="1400" dirty="0" smtClean="0"/>
            <a:t>Mentor /Mentee meetings commence</a:t>
          </a:r>
          <a:endParaRPr lang="en-GB" sz="1400" dirty="0"/>
        </a:p>
      </dgm:t>
    </dgm:pt>
    <dgm:pt modelId="{9DD3E514-4CD5-428D-AD54-CB6E2E3A8D5E}" type="parTrans" cxnId="{1C92B0B8-411C-4C04-8342-30C980AEF722}">
      <dgm:prSet/>
      <dgm:spPr/>
      <dgm:t>
        <a:bodyPr/>
        <a:lstStyle/>
        <a:p>
          <a:endParaRPr lang="en-GB"/>
        </a:p>
      </dgm:t>
    </dgm:pt>
    <dgm:pt modelId="{F592DE99-F17C-4D05-93B4-119BA37E782D}" type="sibTrans" cxnId="{1C92B0B8-411C-4C04-8342-30C980AEF722}">
      <dgm:prSet/>
      <dgm:spPr/>
      <dgm:t>
        <a:bodyPr/>
        <a:lstStyle/>
        <a:p>
          <a:endParaRPr lang="en-GB"/>
        </a:p>
      </dgm:t>
    </dgm:pt>
    <dgm:pt modelId="{485BECC5-7AA8-47FF-B5DC-6A49779D5CC0}">
      <dgm:prSet phldrT="[Text]" custT="1"/>
      <dgm:spPr/>
      <dgm:t>
        <a:bodyPr/>
        <a:lstStyle/>
        <a:p>
          <a:r>
            <a:rPr lang="en-GB" sz="1400" dirty="0" smtClean="0"/>
            <a:t>Evaluation: to ensure the programme is beneficial</a:t>
          </a:r>
          <a:endParaRPr lang="en-GB" sz="1400" dirty="0"/>
        </a:p>
      </dgm:t>
    </dgm:pt>
    <dgm:pt modelId="{CE315961-665F-439E-9748-1F6228A71CF1}" type="parTrans" cxnId="{7B52C581-C782-4F6B-9F1C-7A8CC870FFE7}">
      <dgm:prSet/>
      <dgm:spPr/>
      <dgm:t>
        <a:bodyPr/>
        <a:lstStyle/>
        <a:p>
          <a:endParaRPr lang="en-GB"/>
        </a:p>
      </dgm:t>
    </dgm:pt>
    <dgm:pt modelId="{F9E48D4D-F9A1-47AD-B895-C58C6A0A64E7}" type="sibTrans" cxnId="{7B52C581-C782-4F6B-9F1C-7A8CC870FFE7}">
      <dgm:prSet/>
      <dgm:spPr/>
      <dgm:t>
        <a:bodyPr/>
        <a:lstStyle/>
        <a:p>
          <a:endParaRPr lang="en-GB"/>
        </a:p>
      </dgm:t>
    </dgm:pt>
    <dgm:pt modelId="{7C847039-D1DE-441D-9790-7E1062BFC168}" type="pres">
      <dgm:prSet presAssocID="{495C6B9D-0781-4A19-939C-39D02DCE5C26}" presName="Name0" presStyleCnt="0">
        <dgm:presLayoutVars>
          <dgm:chMax val="1"/>
          <dgm:dir/>
          <dgm:animLvl val="ctr"/>
          <dgm:resizeHandles val="exact"/>
        </dgm:presLayoutVars>
      </dgm:prSet>
      <dgm:spPr/>
      <dgm:t>
        <a:bodyPr/>
        <a:lstStyle/>
        <a:p>
          <a:endParaRPr lang="en-US"/>
        </a:p>
      </dgm:t>
    </dgm:pt>
    <dgm:pt modelId="{9F20E198-32D8-4BFE-81F8-D078E8700EDA}" type="pres">
      <dgm:prSet presAssocID="{62695FBF-460B-4FEB-8F3E-75046E7FC4C1}" presName="centerShape" presStyleLbl="node0" presStyleIdx="0" presStyleCnt="1"/>
      <dgm:spPr/>
      <dgm:t>
        <a:bodyPr/>
        <a:lstStyle/>
        <a:p>
          <a:endParaRPr lang="en-US"/>
        </a:p>
      </dgm:t>
    </dgm:pt>
    <dgm:pt modelId="{128682F3-71EF-4D48-8C93-8E49237D710C}" type="pres">
      <dgm:prSet presAssocID="{1FF8D7BF-6E7F-41D5-9303-A774B3CACD67}" presName="node" presStyleLbl="node1" presStyleIdx="0" presStyleCnt="5">
        <dgm:presLayoutVars>
          <dgm:bulletEnabled val="1"/>
        </dgm:presLayoutVars>
      </dgm:prSet>
      <dgm:spPr/>
      <dgm:t>
        <a:bodyPr/>
        <a:lstStyle/>
        <a:p>
          <a:endParaRPr lang="en-GB"/>
        </a:p>
      </dgm:t>
    </dgm:pt>
    <dgm:pt modelId="{DE17CADD-2D5F-4173-B122-DA596C9A531A}" type="pres">
      <dgm:prSet presAssocID="{1FF8D7BF-6E7F-41D5-9303-A774B3CACD67}" presName="dummy" presStyleCnt="0"/>
      <dgm:spPr/>
    </dgm:pt>
    <dgm:pt modelId="{4FE5DA73-303E-41A0-90F1-ED5009C6F123}" type="pres">
      <dgm:prSet presAssocID="{9AD56B05-7120-4A49-95D5-069C50031E2C}" presName="sibTrans" presStyleLbl="sibTrans2D1" presStyleIdx="0" presStyleCnt="5"/>
      <dgm:spPr/>
      <dgm:t>
        <a:bodyPr/>
        <a:lstStyle/>
        <a:p>
          <a:endParaRPr lang="en-GB"/>
        </a:p>
      </dgm:t>
    </dgm:pt>
    <dgm:pt modelId="{76B4F6C8-8F29-48C3-BEB9-E28197F05EAC}" type="pres">
      <dgm:prSet presAssocID="{60DCE25C-06FE-4A71-B835-746EBA72CAAA}" presName="node" presStyleLbl="node1" presStyleIdx="1" presStyleCnt="5">
        <dgm:presLayoutVars>
          <dgm:bulletEnabled val="1"/>
        </dgm:presLayoutVars>
      </dgm:prSet>
      <dgm:spPr/>
      <dgm:t>
        <a:bodyPr/>
        <a:lstStyle/>
        <a:p>
          <a:endParaRPr lang="en-US"/>
        </a:p>
      </dgm:t>
    </dgm:pt>
    <dgm:pt modelId="{F0DC4BA8-3A29-4F22-B8DC-E99F15A39F7F}" type="pres">
      <dgm:prSet presAssocID="{60DCE25C-06FE-4A71-B835-746EBA72CAAA}" presName="dummy" presStyleCnt="0"/>
      <dgm:spPr/>
    </dgm:pt>
    <dgm:pt modelId="{D912FB59-BFAE-4D3A-ABD1-6813EB56B7DA}" type="pres">
      <dgm:prSet presAssocID="{8015A872-65E7-4D70-8E82-13FE6D334E87}" presName="sibTrans" presStyleLbl="sibTrans2D1" presStyleIdx="1" presStyleCnt="5"/>
      <dgm:spPr/>
      <dgm:t>
        <a:bodyPr/>
        <a:lstStyle/>
        <a:p>
          <a:endParaRPr lang="en-US"/>
        </a:p>
      </dgm:t>
    </dgm:pt>
    <dgm:pt modelId="{274C72EC-7288-4C44-A916-D42CCCF45014}" type="pres">
      <dgm:prSet presAssocID="{03842053-2EF7-49DD-9B7E-97E11770FC6C}" presName="node" presStyleLbl="node1" presStyleIdx="2" presStyleCnt="5">
        <dgm:presLayoutVars>
          <dgm:bulletEnabled val="1"/>
        </dgm:presLayoutVars>
      </dgm:prSet>
      <dgm:spPr/>
      <dgm:t>
        <a:bodyPr/>
        <a:lstStyle/>
        <a:p>
          <a:endParaRPr lang="en-US"/>
        </a:p>
      </dgm:t>
    </dgm:pt>
    <dgm:pt modelId="{6C66C902-038A-430E-A0C1-DD397FB43C47}" type="pres">
      <dgm:prSet presAssocID="{03842053-2EF7-49DD-9B7E-97E11770FC6C}" presName="dummy" presStyleCnt="0"/>
      <dgm:spPr/>
    </dgm:pt>
    <dgm:pt modelId="{FB176CEF-89A1-4518-BA2B-1F288B85E2A7}" type="pres">
      <dgm:prSet presAssocID="{6E620988-9E0F-4363-9C08-A135A6B09E40}" presName="sibTrans" presStyleLbl="sibTrans2D1" presStyleIdx="2" presStyleCnt="5"/>
      <dgm:spPr/>
      <dgm:t>
        <a:bodyPr/>
        <a:lstStyle/>
        <a:p>
          <a:endParaRPr lang="en-US"/>
        </a:p>
      </dgm:t>
    </dgm:pt>
    <dgm:pt modelId="{1F403029-E599-449F-9571-CB5BCBF096B8}" type="pres">
      <dgm:prSet presAssocID="{EF58D243-21C3-4E37-BF76-B3AA15A604F9}" presName="node" presStyleLbl="node1" presStyleIdx="3" presStyleCnt="5">
        <dgm:presLayoutVars>
          <dgm:bulletEnabled val="1"/>
        </dgm:presLayoutVars>
      </dgm:prSet>
      <dgm:spPr/>
      <dgm:t>
        <a:bodyPr/>
        <a:lstStyle/>
        <a:p>
          <a:endParaRPr lang="en-GB"/>
        </a:p>
      </dgm:t>
    </dgm:pt>
    <dgm:pt modelId="{B024727B-03B9-4A1A-BC39-2C26DAD8C141}" type="pres">
      <dgm:prSet presAssocID="{EF58D243-21C3-4E37-BF76-B3AA15A604F9}" presName="dummy" presStyleCnt="0"/>
      <dgm:spPr/>
    </dgm:pt>
    <dgm:pt modelId="{5E9787A7-437B-4FC7-AE2F-F806880697AF}" type="pres">
      <dgm:prSet presAssocID="{F592DE99-F17C-4D05-93B4-119BA37E782D}" presName="sibTrans" presStyleLbl="sibTrans2D1" presStyleIdx="3" presStyleCnt="5"/>
      <dgm:spPr/>
      <dgm:t>
        <a:bodyPr/>
        <a:lstStyle/>
        <a:p>
          <a:endParaRPr lang="en-US"/>
        </a:p>
      </dgm:t>
    </dgm:pt>
    <dgm:pt modelId="{B6EED1F7-9CBF-4E17-A655-9894B3C5582E}" type="pres">
      <dgm:prSet presAssocID="{485BECC5-7AA8-47FF-B5DC-6A49779D5CC0}" presName="node" presStyleLbl="node1" presStyleIdx="4" presStyleCnt="5">
        <dgm:presLayoutVars>
          <dgm:bulletEnabled val="1"/>
        </dgm:presLayoutVars>
      </dgm:prSet>
      <dgm:spPr/>
      <dgm:t>
        <a:bodyPr/>
        <a:lstStyle/>
        <a:p>
          <a:endParaRPr lang="en-GB"/>
        </a:p>
      </dgm:t>
    </dgm:pt>
    <dgm:pt modelId="{6E283EB6-2833-4723-B53A-373A6CE8B11B}" type="pres">
      <dgm:prSet presAssocID="{485BECC5-7AA8-47FF-B5DC-6A49779D5CC0}" presName="dummy" presStyleCnt="0"/>
      <dgm:spPr/>
    </dgm:pt>
    <dgm:pt modelId="{34A0F4B2-0B18-476D-A271-0AF658EBD3A5}" type="pres">
      <dgm:prSet presAssocID="{F9E48D4D-F9A1-47AD-B895-C58C6A0A64E7}" presName="sibTrans" presStyleLbl="sibTrans2D1" presStyleIdx="4" presStyleCnt="5"/>
      <dgm:spPr/>
      <dgm:t>
        <a:bodyPr/>
        <a:lstStyle/>
        <a:p>
          <a:endParaRPr lang="en-US"/>
        </a:p>
      </dgm:t>
    </dgm:pt>
  </dgm:ptLst>
  <dgm:cxnLst>
    <dgm:cxn modelId="{1D60500B-2B7D-4C5F-9E4E-0CB978FAEB3B}" type="presOf" srcId="{03842053-2EF7-49DD-9B7E-97E11770FC6C}" destId="{274C72EC-7288-4C44-A916-D42CCCF45014}" srcOrd="0" destOrd="0" presId="urn:microsoft.com/office/officeart/2005/8/layout/radial6"/>
    <dgm:cxn modelId="{F93F1EAC-19A4-4373-B89B-3C276BDEE39F}" type="presOf" srcId="{6E620988-9E0F-4363-9C08-A135A6B09E40}" destId="{FB176CEF-89A1-4518-BA2B-1F288B85E2A7}" srcOrd="0" destOrd="0" presId="urn:microsoft.com/office/officeart/2005/8/layout/radial6"/>
    <dgm:cxn modelId="{4D1E5B55-0C50-4342-9099-E169499F0D23}" srcId="{62695FBF-460B-4FEB-8F3E-75046E7FC4C1}" destId="{60DCE25C-06FE-4A71-B835-746EBA72CAAA}" srcOrd="1" destOrd="0" parTransId="{38792F6D-287F-40B1-BE2C-C8017FBF8022}" sibTransId="{8015A872-65E7-4D70-8E82-13FE6D334E87}"/>
    <dgm:cxn modelId="{92A2C28F-64B0-4518-A254-2BA50D42D4BB}" type="presOf" srcId="{EF58D243-21C3-4E37-BF76-B3AA15A604F9}" destId="{1F403029-E599-449F-9571-CB5BCBF096B8}" srcOrd="0" destOrd="0" presId="urn:microsoft.com/office/officeart/2005/8/layout/radial6"/>
    <dgm:cxn modelId="{B8F5CDB5-2FC2-4AB2-9453-C63710FFB28C}" type="presOf" srcId="{8015A872-65E7-4D70-8E82-13FE6D334E87}" destId="{D912FB59-BFAE-4D3A-ABD1-6813EB56B7DA}" srcOrd="0" destOrd="0" presId="urn:microsoft.com/office/officeart/2005/8/layout/radial6"/>
    <dgm:cxn modelId="{1C91CAE8-C44A-4228-897D-2D2EE901E34F}" srcId="{62695FBF-460B-4FEB-8F3E-75046E7FC4C1}" destId="{03842053-2EF7-49DD-9B7E-97E11770FC6C}" srcOrd="2" destOrd="0" parTransId="{691D71F5-69B1-420C-8F24-6D774BADDEF7}" sibTransId="{6E620988-9E0F-4363-9C08-A135A6B09E40}"/>
    <dgm:cxn modelId="{A44546C8-3E29-4BC5-B487-4EF5C99876B6}" type="presOf" srcId="{485BECC5-7AA8-47FF-B5DC-6A49779D5CC0}" destId="{B6EED1F7-9CBF-4E17-A655-9894B3C5582E}" srcOrd="0" destOrd="0" presId="urn:microsoft.com/office/officeart/2005/8/layout/radial6"/>
    <dgm:cxn modelId="{A8DE0B69-D1A6-47A5-96EF-026DDE9A2E74}" type="presOf" srcId="{60DCE25C-06FE-4A71-B835-746EBA72CAAA}" destId="{76B4F6C8-8F29-48C3-BEB9-E28197F05EAC}" srcOrd="0" destOrd="0" presId="urn:microsoft.com/office/officeart/2005/8/layout/radial6"/>
    <dgm:cxn modelId="{48D5FE4B-9217-4793-B3CB-55AEF0C1B2B6}" srcId="{495C6B9D-0781-4A19-939C-39D02DCE5C26}" destId="{62695FBF-460B-4FEB-8F3E-75046E7FC4C1}" srcOrd="0" destOrd="0" parTransId="{2B5E0490-44DE-469C-8A12-89E18893759E}" sibTransId="{F9C048CF-2BC7-4925-9239-689BE13DEABF}"/>
    <dgm:cxn modelId="{1C92B0B8-411C-4C04-8342-30C980AEF722}" srcId="{62695FBF-460B-4FEB-8F3E-75046E7FC4C1}" destId="{EF58D243-21C3-4E37-BF76-B3AA15A604F9}" srcOrd="3" destOrd="0" parTransId="{9DD3E514-4CD5-428D-AD54-CB6E2E3A8D5E}" sibTransId="{F592DE99-F17C-4D05-93B4-119BA37E782D}"/>
    <dgm:cxn modelId="{82BBB2C6-E54F-4094-B088-1C95EDF1ECAB}" type="presOf" srcId="{9AD56B05-7120-4A49-95D5-069C50031E2C}" destId="{4FE5DA73-303E-41A0-90F1-ED5009C6F123}" srcOrd="0" destOrd="0" presId="urn:microsoft.com/office/officeart/2005/8/layout/radial6"/>
    <dgm:cxn modelId="{7B52C581-C782-4F6B-9F1C-7A8CC870FFE7}" srcId="{62695FBF-460B-4FEB-8F3E-75046E7FC4C1}" destId="{485BECC5-7AA8-47FF-B5DC-6A49779D5CC0}" srcOrd="4" destOrd="0" parTransId="{CE315961-665F-439E-9748-1F6228A71CF1}" sibTransId="{F9E48D4D-F9A1-47AD-B895-C58C6A0A64E7}"/>
    <dgm:cxn modelId="{4ABD2EAD-FB54-456B-A5A1-97AC9DEE1F79}" type="presOf" srcId="{F9E48D4D-F9A1-47AD-B895-C58C6A0A64E7}" destId="{34A0F4B2-0B18-476D-A271-0AF658EBD3A5}" srcOrd="0" destOrd="0" presId="urn:microsoft.com/office/officeart/2005/8/layout/radial6"/>
    <dgm:cxn modelId="{637EDDCD-E326-44FA-BBBE-C9AD0A609847}" type="presOf" srcId="{1FF8D7BF-6E7F-41D5-9303-A774B3CACD67}" destId="{128682F3-71EF-4D48-8C93-8E49237D710C}" srcOrd="0" destOrd="0" presId="urn:microsoft.com/office/officeart/2005/8/layout/radial6"/>
    <dgm:cxn modelId="{DB268203-A2E0-4EDA-9B71-BBF7BE71DD84}" srcId="{62695FBF-460B-4FEB-8F3E-75046E7FC4C1}" destId="{1FF8D7BF-6E7F-41D5-9303-A774B3CACD67}" srcOrd="0" destOrd="0" parTransId="{0968798F-AE82-44D7-8BA9-F236A6D8D3B1}" sibTransId="{9AD56B05-7120-4A49-95D5-069C50031E2C}"/>
    <dgm:cxn modelId="{60A16D7B-D36D-466F-8A2A-F913068C6A78}" type="presOf" srcId="{F592DE99-F17C-4D05-93B4-119BA37E782D}" destId="{5E9787A7-437B-4FC7-AE2F-F806880697AF}" srcOrd="0" destOrd="0" presId="urn:microsoft.com/office/officeart/2005/8/layout/radial6"/>
    <dgm:cxn modelId="{0BB6356C-2268-4E17-8434-A42AC0D1C5C6}" type="presOf" srcId="{62695FBF-460B-4FEB-8F3E-75046E7FC4C1}" destId="{9F20E198-32D8-4BFE-81F8-D078E8700EDA}" srcOrd="0" destOrd="0" presId="urn:microsoft.com/office/officeart/2005/8/layout/radial6"/>
    <dgm:cxn modelId="{5C0713E4-9273-445E-93D8-14CCC32AE4FF}" type="presOf" srcId="{495C6B9D-0781-4A19-939C-39D02DCE5C26}" destId="{7C847039-D1DE-441D-9790-7E1062BFC168}" srcOrd="0" destOrd="0" presId="urn:microsoft.com/office/officeart/2005/8/layout/radial6"/>
    <dgm:cxn modelId="{9F8D7424-8210-4514-B709-4942999E5CAC}" type="presParOf" srcId="{7C847039-D1DE-441D-9790-7E1062BFC168}" destId="{9F20E198-32D8-4BFE-81F8-D078E8700EDA}" srcOrd="0" destOrd="0" presId="urn:microsoft.com/office/officeart/2005/8/layout/radial6"/>
    <dgm:cxn modelId="{F447D36A-9380-4C73-A350-DDA0AFA40026}" type="presParOf" srcId="{7C847039-D1DE-441D-9790-7E1062BFC168}" destId="{128682F3-71EF-4D48-8C93-8E49237D710C}" srcOrd="1" destOrd="0" presId="urn:microsoft.com/office/officeart/2005/8/layout/radial6"/>
    <dgm:cxn modelId="{EE2E11A6-CCB8-496F-8900-E3630738FF0A}" type="presParOf" srcId="{7C847039-D1DE-441D-9790-7E1062BFC168}" destId="{DE17CADD-2D5F-4173-B122-DA596C9A531A}" srcOrd="2" destOrd="0" presId="urn:microsoft.com/office/officeart/2005/8/layout/radial6"/>
    <dgm:cxn modelId="{BC7B1975-9848-45B2-A8DB-C47ACD4D3352}" type="presParOf" srcId="{7C847039-D1DE-441D-9790-7E1062BFC168}" destId="{4FE5DA73-303E-41A0-90F1-ED5009C6F123}" srcOrd="3" destOrd="0" presId="urn:microsoft.com/office/officeart/2005/8/layout/radial6"/>
    <dgm:cxn modelId="{29510ECB-A973-476B-A049-FC48CEA8E889}" type="presParOf" srcId="{7C847039-D1DE-441D-9790-7E1062BFC168}" destId="{76B4F6C8-8F29-48C3-BEB9-E28197F05EAC}" srcOrd="4" destOrd="0" presId="urn:microsoft.com/office/officeart/2005/8/layout/radial6"/>
    <dgm:cxn modelId="{D79D981F-797A-4EE1-9CB0-C8E8C6032D67}" type="presParOf" srcId="{7C847039-D1DE-441D-9790-7E1062BFC168}" destId="{F0DC4BA8-3A29-4F22-B8DC-E99F15A39F7F}" srcOrd="5" destOrd="0" presId="urn:microsoft.com/office/officeart/2005/8/layout/radial6"/>
    <dgm:cxn modelId="{06B8D8E0-0091-4609-80D6-E447CB2A1C62}" type="presParOf" srcId="{7C847039-D1DE-441D-9790-7E1062BFC168}" destId="{D912FB59-BFAE-4D3A-ABD1-6813EB56B7DA}" srcOrd="6" destOrd="0" presId="urn:microsoft.com/office/officeart/2005/8/layout/radial6"/>
    <dgm:cxn modelId="{267E6301-3636-41C4-8E89-6998072B8DB4}" type="presParOf" srcId="{7C847039-D1DE-441D-9790-7E1062BFC168}" destId="{274C72EC-7288-4C44-A916-D42CCCF45014}" srcOrd="7" destOrd="0" presId="urn:microsoft.com/office/officeart/2005/8/layout/radial6"/>
    <dgm:cxn modelId="{7EAAC649-6002-4CD0-A5B3-F1F44E1E3CCA}" type="presParOf" srcId="{7C847039-D1DE-441D-9790-7E1062BFC168}" destId="{6C66C902-038A-430E-A0C1-DD397FB43C47}" srcOrd="8" destOrd="0" presId="urn:microsoft.com/office/officeart/2005/8/layout/radial6"/>
    <dgm:cxn modelId="{CD2691D9-D8BB-42E1-85B9-6CBCCE91C928}" type="presParOf" srcId="{7C847039-D1DE-441D-9790-7E1062BFC168}" destId="{FB176CEF-89A1-4518-BA2B-1F288B85E2A7}" srcOrd="9" destOrd="0" presId="urn:microsoft.com/office/officeart/2005/8/layout/radial6"/>
    <dgm:cxn modelId="{5AD13427-5BFA-4D4C-98F2-820F789ACA56}" type="presParOf" srcId="{7C847039-D1DE-441D-9790-7E1062BFC168}" destId="{1F403029-E599-449F-9571-CB5BCBF096B8}" srcOrd="10" destOrd="0" presId="urn:microsoft.com/office/officeart/2005/8/layout/radial6"/>
    <dgm:cxn modelId="{26917AD1-EC79-4D75-AA9B-18760C9F46B0}" type="presParOf" srcId="{7C847039-D1DE-441D-9790-7E1062BFC168}" destId="{B024727B-03B9-4A1A-BC39-2C26DAD8C141}" srcOrd="11" destOrd="0" presId="urn:microsoft.com/office/officeart/2005/8/layout/radial6"/>
    <dgm:cxn modelId="{291885E0-C9F8-4A6A-BA29-EC9572FB111E}" type="presParOf" srcId="{7C847039-D1DE-441D-9790-7E1062BFC168}" destId="{5E9787A7-437B-4FC7-AE2F-F806880697AF}" srcOrd="12" destOrd="0" presId="urn:microsoft.com/office/officeart/2005/8/layout/radial6"/>
    <dgm:cxn modelId="{32A2FA1A-1291-4753-82A0-C68AFE75C4F9}" type="presParOf" srcId="{7C847039-D1DE-441D-9790-7E1062BFC168}" destId="{B6EED1F7-9CBF-4E17-A655-9894B3C5582E}" srcOrd="13" destOrd="0" presId="urn:microsoft.com/office/officeart/2005/8/layout/radial6"/>
    <dgm:cxn modelId="{181D111D-DDAF-445A-AB44-6133591C99A7}" type="presParOf" srcId="{7C847039-D1DE-441D-9790-7E1062BFC168}" destId="{6E283EB6-2833-4723-B53A-373A6CE8B11B}" srcOrd="14" destOrd="0" presId="urn:microsoft.com/office/officeart/2005/8/layout/radial6"/>
    <dgm:cxn modelId="{BFED0767-BF81-4A7A-843E-69340DEA478F}" type="presParOf" srcId="{7C847039-D1DE-441D-9790-7E1062BFC168}" destId="{34A0F4B2-0B18-476D-A271-0AF658EBD3A5}"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0C958E-1EA9-4EBA-BF7F-6F2D5E24FF73}" type="doc">
      <dgm:prSet loTypeId="urn:microsoft.com/office/officeart/2005/8/layout/cycle5" loCatId="cycle" qsTypeId="urn:microsoft.com/office/officeart/2005/8/quickstyle/3d7" qsCatId="3D" csTypeId="urn:microsoft.com/office/officeart/2005/8/colors/colorful1" csCatId="colorful" phldr="1"/>
      <dgm:spPr/>
      <dgm:t>
        <a:bodyPr/>
        <a:lstStyle/>
        <a:p>
          <a:endParaRPr lang="en-GB"/>
        </a:p>
      </dgm:t>
    </dgm:pt>
    <dgm:pt modelId="{8AC8D6AD-0E00-4127-9AF8-4834B825CC4F}">
      <dgm:prSet phldrT="[Text]"/>
      <dgm:spPr/>
      <dgm:t>
        <a:bodyPr/>
        <a:lstStyle/>
        <a:p>
          <a:r>
            <a:rPr lang="en-GB" dirty="0" smtClean="0"/>
            <a:t>Step 1 = explore and discover more</a:t>
          </a:r>
          <a:endParaRPr lang="en-GB" dirty="0"/>
        </a:p>
      </dgm:t>
    </dgm:pt>
    <dgm:pt modelId="{8CBEE947-93C2-41F2-A231-90FA2135E5D5}" type="parTrans" cxnId="{5FEA03EA-AEEF-405B-81BE-67E2BC1ED636}">
      <dgm:prSet/>
      <dgm:spPr/>
      <dgm:t>
        <a:bodyPr/>
        <a:lstStyle/>
        <a:p>
          <a:endParaRPr lang="en-GB"/>
        </a:p>
      </dgm:t>
    </dgm:pt>
    <dgm:pt modelId="{DA5C7F01-F954-495B-8F40-25C13E065915}" type="sibTrans" cxnId="{5FEA03EA-AEEF-405B-81BE-67E2BC1ED636}">
      <dgm:prSet/>
      <dgm:spPr>
        <a:ln w="50800"/>
      </dgm:spPr>
      <dgm:t>
        <a:bodyPr/>
        <a:lstStyle/>
        <a:p>
          <a:endParaRPr lang="en-GB"/>
        </a:p>
      </dgm:t>
    </dgm:pt>
    <dgm:pt modelId="{DF15D340-8277-416A-B494-C72F9428C9A3}">
      <dgm:prSet phldrT="[Text]"/>
      <dgm:spPr/>
      <dgm:t>
        <a:bodyPr/>
        <a:lstStyle/>
        <a:p>
          <a:r>
            <a:rPr lang="en-GB" dirty="0" smtClean="0"/>
            <a:t>Step 2 – Learn how to recognise and appreciate differences</a:t>
          </a:r>
          <a:endParaRPr lang="en-GB" dirty="0"/>
        </a:p>
      </dgm:t>
    </dgm:pt>
    <dgm:pt modelId="{EF3E82DE-A4B4-44D7-B24A-0B06D32E6322}" type="parTrans" cxnId="{96BFB4A4-9243-4219-98A7-07225419E242}">
      <dgm:prSet/>
      <dgm:spPr/>
      <dgm:t>
        <a:bodyPr/>
        <a:lstStyle/>
        <a:p>
          <a:endParaRPr lang="en-GB"/>
        </a:p>
      </dgm:t>
    </dgm:pt>
    <dgm:pt modelId="{46950980-BE69-469B-8E61-F0B6776B22CB}" type="sibTrans" cxnId="{96BFB4A4-9243-4219-98A7-07225419E242}">
      <dgm:prSet/>
      <dgm:spPr>
        <a:ln w="50800"/>
      </dgm:spPr>
      <dgm:t>
        <a:bodyPr/>
        <a:lstStyle/>
        <a:p>
          <a:endParaRPr lang="en-GB"/>
        </a:p>
      </dgm:t>
    </dgm:pt>
    <dgm:pt modelId="{C117ED96-6E54-4FFF-ADA5-298993DE1DC5}">
      <dgm:prSet phldrT="[Text]"/>
      <dgm:spPr/>
      <dgm:t>
        <a:bodyPr/>
        <a:lstStyle/>
        <a:p>
          <a:r>
            <a:rPr lang="en-GB" dirty="0" smtClean="0"/>
            <a:t>Step 3 – Learn how to adapt and interact more effectively</a:t>
          </a:r>
          <a:endParaRPr lang="en-GB" dirty="0"/>
        </a:p>
      </dgm:t>
    </dgm:pt>
    <dgm:pt modelId="{1DA08C0E-B3A5-47EC-BF30-B393B694A0AB}" type="parTrans" cxnId="{306F0501-0165-4E95-AEC1-9873FDB51221}">
      <dgm:prSet/>
      <dgm:spPr/>
      <dgm:t>
        <a:bodyPr/>
        <a:lstStyle/>
        <a:p>
          <a:endParaRPr lang="en-GB"/>
        </a:p>
      </dgm:t>
    </dgm:pt>
    <dgm:pt modelId="{EF9594CE-04D3-4524-B58F-9D73979BF9FF}" type="sibTrans" cxnId="{306F0501-0165-4E95-AEC1-9873FDB51221}">
      <dgm:prSet/>
      <dgm:spPr>
        <a:ln w="50800"/>
      </dgm:spPr>
      <dgm:t>
        <a:bodyPr/>
        <a:lstStyle/>
        <a:p>
          <a:endParaRPr lang="en-GB"/>
        </a:p>
      </dgm:t>
    </dgm:pt>
    <dgm:pt modelId="{D2CC0C5D-2F04-4F81-AFAD-2C409CBF2897}">
      <dgm:prSet phldrT="[Text]"/>
      <dgm:spPr/>
      <dgm:t>
        <a:bodyPr/>
        <a:lstStyle/>
        <a:p>
          <a:r>
            <a:rPr lang="en-GB" dirty="0" smtClean="0"/>
            <a:t>Step 4 Take action and put your learning into practice</a:t>
          </a:r>
          <a:endParaRPr lang="en-GB" dirty="0"/>
        </a:p>
      </dgm:t>
    </dgm:pt>
    <dgm:pt modelId="{EC3630B5-5BFD-4A16-8DA0-B5479AE89D04}" type="parTrans" cxnId="{F7FBE73C-6DA0-4ABC-B0FD-C23CCE7E884D}">
      <dgm:prSet/>
      <dgm:spPr/>
      <dgm:t>
        <a:bodyPr/>
        <a:lstStyle/>
        <a:p>
          <a:endParaRPr lang="en-GB"/>
        </a:p>
      </dgm:t>
    </dgm:pt>
    <dgm:pt modelId="{90F851BF-4ECB-4C87-BC4C-41E3346D9D9E}" type="sibTrans" cxnId="{F7FBE73C-6DA0-4ABC-B0FD-C23CCE7E884D}">
      <dgm:prSet/>
      <dgm:spPr>
        <a:ln w="50800"/>
      </dgm:spPr>
      <dgm:t>
        <a:bodyPr/>
        <a:lstStyle/>
        <a:p>
          <a:endParaRPr lang="en-GB"/>
        </a:p>
      </dgm:t>
    </dgm:pt>
    <dgm:pt modelId="{C05D5023-6659-4843-8B49-21C5D5554FE1}" type="pres">
      <dgm:prSet presAssocID="{B80C958E-1EA9-4EBA-BF7F-6F2D5E24FF73}" presName="cycle" presStyleCnt="0">
        <dgm:presLayoutVars>
          <dgm:dir/>
          <dgm:resizeHandles val="exact"/>
        </dgm:presLayoutVars>
      </dgm:prSet>
      <dgm:spPr/>
      <dgm:t>
        <a:bodyPr/>
        <a:lstStyle/>
        <a:p>
          <a:endParaRPr lang="en-US"/>
        </a:p>
      </dgm:t>
    </dgm:pt>
    <dgm:pt modelId="{109EB144-173F-4A41-8239-15610F0284A1}" type="pres">
      <dgm:prSet presAssocID="{8AC8D6AD-0E00-4127-9AF8-4834B825CC4F}" presName="node" presStyleLbl="node1" presStyleIdx="0" presStyleCnt="4">
        <dgm:presLayoutVars>
          <dgm:bulletEnabled val="1"/>
        </dgm:presLayoutVars>
      </dgm:prSet>
      <dgm:spPr/>
      <dgm:t>
        <a:bodyPr/>
        <a:lstStyle/>
        <a:p>
          <a:endParaRPr lang="en-GB"/>
        </a:p>
      </dgm:t>
    </dgm:pt>
    <dgm:pt modelId="{96863F7B-0D51-41BE-9184-92B5F554C6A1}" type="pres">
      <dgm:prSet presAssocID="{8AC8D6AD-0E00-4127-9AF8-4834B825CC4F}" presName="spNode" presStyleCnt="0"/>
      <dgm:spPr/>
    </dgm:pt>
    <dgm:pt modelId="{C9506F96-C304-440B-A3FB-E45F13FAE7A9}" type="pres">
      <dgm:prSet presAssocID="{DA5C7F01-F954-495B-8F40-25C13E065915}" presName="sibTrans" presStyleLbl="sibTrans1D1" presStyleIdx="0" presStyleCnt="4"/>
      <dgm:spPr/>
      <dgm:t>
        <a:bodyPr/>
        <a:lstStyle/>
        <a:p>
          <a:endParaRPr lang="en-US"/>
        </a:p>
      </dgm:t>
    </dgm:pt>
    <dgm:pt modelId="{B197DF32-004C-4EB0-8266-421F278D4CE0}" type="pres">
      <dgm:prSet presAssocID="{DF15D340-8277-416A-B494-C72F9428C9A3}" presName="node" presStyleLbl="node1" presStyleIdx="1" presStyleCnt="4">
        <dgm:presLayoutVars>
          <dgm:bulletEnabled val="1"/>
        </dgm:presLayoutVars>
      </dgm:prSet>
      <dgm:spPr/>
      <dgm:t>
        <a:bodyPr/>
        <a:lstStyle/>
        <a:p>
          <a:endParaRPr lang="en-US"/>
        </a:p>
      </dgm:t>
    </dgm:pt>
    <dgm:pt modelId="{BCBDEB23-9497-4FB0-8B64-CFFDE08D46F5}" type="pres">
      <dgm:prSet presAssocID="{DF15D340-8277-416A-B494-C72F9428C9A3}" presName="spNode" presStyleCnt="0"/>
      <dgm:spPr/>
    </dgm:pt>
    <dgm:pt modelId="{5B968631-82C1-43C8-BDF6-6E9F23E51ECB}" type="pres">
      <dgm:prSet presAssocID="{46950980-BE69-469B-8E61-F0B6776B22CB}" presName="sibTrans" presStyleLbl="sibTrans1D1" presStyleIdx="1" presStyleCnt="4"/>
      <dgm:spPr/>
      <dgm:t>
        <a:bodyPr/>
        <a:lstStyle/>
        <a:p>
          <a:endParaRPr lang="en-US"/>
        </a:p>
      </dgm:t>
    </dgm:pt>
    <dgm:pt modelId="{511AD5D9-7318-4C7C-99C9-1CFECC8F0757}" type="pres">
      <dgm:prSet presAssocID="{C117ED96-6E54-4FFF-ADA5-298993DE1DC5}" presName="node" presStyleLbl="node1" presStyleIdx="2" presStyleCnt="4">
        <dgm:presLayoutVars>
          <dgm:bulletEnabled val="1"/>
        </dgm:presLayoutVars>
      </dgm:prSet>
      <dgm:spPr/>
      <dgm:t>
        <a:bodyPr/>
        <a:lstStyle/>
        <a:p>
          <a:endParaRPr lang="en-US"/>
        </a:p>
      </dgm:t>
    </dgm:pt>
    <dgm:pt modelId="{5F3F5388-EBC8-44BD-8D25-B55DEB5516DB}" type="pres">
      <dgm:prSet presAssocID="{C117ED96-6E54-4FFF-ADA5-298993DE1DC5}" presName="spNode" presStyleCnt="0"/>
      <dgm:spPr/>
    </dgm:pt>
    <dgm:pt modelId="{959BE138-CB92-49D2-92EE-DCCCBB1CBC74}" type="pres">
      <dgm:prSet presAssocID="{EF9594CE-04D3-4524-B58F-9D73979BF9FF}" presName="sibTrans" presStyleLbl="sibTrans1D1" presStyleIdx="2" presStyleCnt="4"/>
      <dgm:spPr/>
      <dgm:t>
        <a:bodyPr/>
        <a:lstStyle/>
        <a:p>
          <a:endParaRPr lang="en-GB"/>
        </a:p>
      </dgm:t>
    </dgm:pt>
    <dgm:pt modelId="{A31CB66A-8247-41C4-A292-1E8565882BE7}" type="pres">
      <dgm:prSet presAssocID="{D2CC0C5D-2F04-4F81-AFAD-2C409CBF2897}" presName="node" presStyleLbl="node1" presStyleIdx="3" presStyleCnt="4">
        <dgm:presLayoutVars>
          <dgm:bulletEnabled val="1"/>
        </dgm:presLayoutVars>
      </dgm:prSet>
      <dgm:spPr/>
      <dgm:t>
        <a:bodyPr/>
        <a:lstStyle/>
        <a:p>
          <a:endParaRPr lang="en-US"/>
        </a:p>
      </dgm:t>
    </dgm:pt>
    <dgm:pt modelId="{8EAEAAB5-B40A-4995-B06F-2B90F70B5E36}" type="pres">
      <dgm:prSet presAssocID="{D2CC0C5D-2F04-4F81-AFAD-2C409CBF2897}" presName="spNode" presStyleCnt="0"/>
      <dgm:spPr/>
    </dgm:pt>
    <dgm:pt modelId="{ED6A5939-F44E-4904-9029-0C99A73331F1}" type="pres">
      <dgm:prSet presAssocID="{90F851BF-4ECB-4C87-BC4C-41E3346D9D9E}" presName="sibTrans" presStyleLbl="sibTrans1D1" presStyleIdx="3" presStyleCnt="4"/>
      <dgm:spPr/>
      <dgm:t>
        <a:bodyPr/>
        <a:lstStyle/>
        <a:p>
          <a:endParaRPr lang="en-US"/>
        </a:p>
      </dgm:t>
    </dgm:pt>
  </dgm:ptLst>
  <dgm:cxnLst>
    <dgm:cxn modelId="{BECE6D04-BDBF-4366-A93E-6B213B0070FF}" type="presOf" srcId="{DA5C7F01-F954-495B-8F40-25C13E065915}" destId="{C9506F96-C304-440B-A3FB-E45F13FAE7A9}" srcOrd="0" destOrd="0" presId="urn:microsoft.com/office/officeart/2005/8/layout/cycle5"/>
    <dgm:cxn modelId="{4A4FBEB8-10C5-40B7-B07F-A616632263A5}" type="presOf" srcId="{B80C958E-1EA9-4EBA-BF7F-6F2D5E24FF73}" destId="{C05D5023-6659-4843-8B49-21C5D5554FE1}" srcOrd="0" destOrd="0" presId="urn:microsoft.com/office/officeart/2005/8/layout/cycle5"/>
    <dgm:cxn modelId="{F7FBE73C-6DA0-4ABC-B0FD-C23CCE7E884D}" srcId="{B80C958E-1EA9-4EBA-BF7F-6F2D5E24FF73}" destId="{D2CC0C5D-2F04-4F81-AFAD-2C409CBF2897}" srcOrd="3" destOrd="0" parTransId="{EC3630B5-5BFD-4A16-8DA0-B5479AE89D04}" sibTransId="{90F851BF-4ECB-4C87-BC4C-41E3346D9D9E}"/>
    <dgm:cxn modelId="{95AD763F-8E69-4FF6-8C60-089721365F4C}" type="presOf" srcId="{46950980-BE69-469B-8E61-F0B6776B22CB}" destId="{5B968631-82C1-43C8-BDF6-6E9F23E51ECB}" srcOrd="0" destOrd="0" presId="urn:microsoft.com/office/officeart/2005/8/layout/cycle5"/>
    <dgm:cxn modelId="{79B12A09-4C21-4821-B064-26ACE81B0D3E}" type="presOf" srcId="{90F851BF-4ECB-4C87-BC4C-41E3346D9D9E}" destId="{ED6A5939-F44E-4904-9029-0C99A73331F1}" srcOrd="0" destOrd="0" presId="urn:microsoft.com/office/officeart/2005/8/layout/cycle5"/>
    <dgm:cxn modelId="{96BFB4A4-9243-4219-98A7-07225419E242}" srcId="{B80C958E-1EA9-4EBA-BF7F-6F2D5E24FF73}" destId="{DF15D340-8277-416A-B494-C72F9428C9A3}" srcOrd="1" destOrd="0" parTransId="{EF3E82DE-A4B4-44D7-B24A-0B06D32E6322}" sibTransId="{46950980-BE69-469B-8E61-F0B6776B22CB}"/>
    <dgm:cxn modelId="{E88DCF38-BDC6-4F90-86D0-B1516AAFC637}" type="presOf" srcId="{EF9594CE-04D3-4524-B58F-9D73979BF9FF}" destId="{959BE138-CB92-49D2-92EE-DCCCBB1CBC74}" srcOrd="0" destOrd="0" presId="urn:microsoft.com/office/officeart/2005/8/layout/cycle5"/>
    <dgm:cxn modelId="{2F752CF1-307E-4191-B71B-E6028A376BDB}" type="presOf" srcId="{8AC8D6AD-0E00-4127-9AF8-4834B825CC4F}" destId="{109EB144-173F-4A41-8239-15610F0284A1}" srcOrd="0" destOrd="0" presId="urn:microsoft.com/office/officeart/2005/8/layout/cycle5"/>
    <dgm:cxn modelId="{71E9EEA3-5E62-4BBB-BBF7-170AD30B8332}" type="presOf" srcId="{C117ED96-6E54-4FFF-ADA5-298993DE1DC5}" destId="{511AD5D9-7318-4C7C-99C9-1CFECC8F0757}" srcOrd="0" destOrd="0" presId="urn:microsoft.com/office/officeart/2005/8/layout/cycle5"/>
    <dgm:cxn modelId="{306F0501-0165-4E95-AEC1-9873FDB51221}" srcId="{B80C958E-1EA9-4EBA-BF7F-6F2D5E24FF73}" destId="{C117ED96-6E54-4FFF-ADA5-298993DE1DC5}" srcOrd="2" destOrd="0" parTransId="{1DA08C0E-B3A5-47EC-BF30-B393B694A0AB}" sibTransId="{EF9594CE-04D3-4524-B58F-9D73979BF9FF}"/>
    <dgm:cxn modelId="{5FEA03EA-AEEF-405B-81BE-67E2BC1ED636}" srcId="{B80C958E-1EA9-4EBA-BF7F-6F2D5E24FF73}" destId="{8AC8D6AD-0E00-4127-9AF8-4834B825CC4F}" srcOrd="0" destOrd="0" parTransId="{8CBEE947-93C2-41F2-A231-90FA2135E5D5}" sibTransId="{DA5C7F01-F954-495B-8F40-25C13E065915}"/>
    <dgm:cxn modelId="{1FDCD0B3-894E-4DCD-B6D4-4F4EC51DDBF0}" type="presOf" srcId="{D2CC0C5D-2F04-4F81-AFAD-2C409CBF2897}" destId="{A31CB66A-8247-41C4-A292-1E8565882BE7}" srcOrd="0" destOrd="0" presId="urn:microsoft.com/office/officeart/2005/8/layout/cycle5"/>
    <dgm:cxn modelId="{2772FA1E-4FF6-4E87-9942-D60BE54F2BCA}" type="presOf" srcId="{DF15D340-8277-416A-B494-C72F9428C9A3}" destId="{B197DF32-004C-4EB0-8266-421F278D4CE0}" srcOrd="0" destOrd="0" presId="urn:microsoft.com/office/officeart/2005/8/layout/cycle5"/>
    <dgm:cxn modelId="{046EAF21-5C19-4E36-92B2-193ADD3C2297}" type="presParOf" srcId="{C05D5023-6659-4843-8B49-21C5D5554FE1}" destId="{109EB144-173F-4A41-8239-15610F0284A1}" srcOrd="0" destOrd="0" presId="urn:microsoft.com/office/officeart/2005/8/layout/cycle5"/>
    <dgm:cxn modelId="{9662857F-C223-4DC3-99DC-9D040A7612BD}" type="presParOf" srcId="{C05D5023-6659-4843-8B49-21C5D5554FE1}" destId="{96863F7B-0D51-41BE-9184-92B5F554C6A1}" srcOrd="1" destOrd="0" presId="urn:microsoft.com/office/officeart/2005/8/layout/cycle5"/>
    <dgm:cxn modelId="{6B94EB65-A9D0-4C21-9845-C0F46572766E}" type="presParOf" srcId="{C05D5023-6659-4843-8B49-21C5D5554FE1}" destId="{C9506F96-C304-440B-A3FB-E45F13FAE7A9}" srcOrd="2" destOrd="0" presId="urn:microsoft.com/office/officeart/2005/8/layout/cycle5"/>
    <dgm:cxn modelId="{C5C0C28B-42D0-4236-8866-02E5FBB9FBE4}" type="presParOf" srcId="{C05D5023-6659-4843-8B49-21C5D5554FE1}" destId="{B197DF32-004C-4EB0-8266-421F278D4CE0}" srcOrd="3" destOrd="0" presId="urn:microsoft.com/office/officeart/2005/8/layout/cycle5"/>
    <dgm:cxn modelId="{D8D83A55-04BF-4093-9276-786C87244EDB}" type="presParOf" srcId="{C05D5023-6659-4843-8B49-21C5D5554FE1}" destId="{BCBDEB23-9497-4FB0-8B64-CFFDE08D46F5}" srcOrd="4" destOrd="0" presId="urn:microsoft.com/office/officeart/2005/8/layout/cycle5"/>
    <dgm:cxn modelId="{4C582814-3B8F-4537-9742-057C3AC7A89D}" type="presParOf" srcId="{C05D5023-6659-4843-8B49-21C5D5554FE1}" destId="{5B968631-82C1-43C8-BDF6-6E9F23E51ECB}" srcOrd="5" destOrd="0" presId="urn:microsoft.com/office/officeart/2005/8/layout/cycle5"/>
    <dgm:cxn modelId="{66CF3567-4F77-4B18-9B71-F7FA0D24DB2D}" type="presParOf" srcId="{C05D5023-6659-4843-8B49-21C5D5554FE1}" destId="{511AD5D9-7318-4C7C-99C9-1CFECC8F0757}" srcOrd="6" destOrd="0" presId="urn:microsoft.com/office/officeart/2005/8/layout/cycle5"/>
    <dgm:cxn modelId="{227CBA01-5041-467F-B322-DAFADB839ABB}" type="presParOf" srcId="{C05D5023-6659-4843-8B49-21C5D5554FE1}" destId="{5F3F5388-EBC8-44BD-8D25-B55DEB5516DB}" srcOrd="7" destOrd="0" presId="urn:microsoft.com/office/officeart/2005/8/layout/cycle5"/>
    <dgm:cxn modelId="{D0629E87-928E-4E94-8E35-04C080FD6834}" type="presParOf" srcId="{C05D5023-6659-4843-8B49-21C5D5554FE1}" destId="{959BE138-CB92-49D2-92EE-DCCCBB1CBC74}" srcOrd="8" destOrd="0" presId="urn:microsoft.com/office/officeart/2005/8/layout/cycle5"/>
    <dgm:cxn modelId="{BE4E2354-1237-4C0D-BCE8-9CC697A80D7D}" type="presParOf" srcId="{C05D5023-6659-4843-8B49-21C5D5554FE1}" destId="{A31CB66A-8247-41C4-A292-1E8565882BE7}" srcOrd="9" destOrd="0" presId="urn:microsoft.com/office/officeart/2005/8/layout/cycle5"/>
    <dgm:cxn modelId="{239FC0DE-1463-4A39-83EC-2844A6F13078}" type="presParOf" srcId="{C05D5023-6659-4843-8B49-21C5D5554FE1}" destId="{8EAEAAB5-B40A-4995-B06F-2B90F70B5E36}" srcOrd="10" destOrd="0" presId="urn:microsoft.com/office/officeart/2005/8/layout/cycle5"/>
    <dgm:cxn modelId="{081598BB-3F18-474B-BC5A-2D688018329A}" type="presParOf" srcId="{C05D5023-6659-4843-8B49-21C5D5554FE1}" destId="{ED6A5939-F44E-4904-9029-0C99A73331F1}"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0F4B2-0B18-476D-A271-0AF658EBD3A5}">
      <dsp:nvSpPr>
        <dsp:cNvPr id="0" name=""/>
        <dsp:cNvSpPr/>
      </dsp:nvSpPr>
      <dsp:spPr>
        <a:xfrm>
          <a:off x="1926281" y="728076"/>
          <a:ext cx="4860405" cy="4860405"/>
        </a:xfrm>
        <a:prstGeom prst="blockArc">
          <a:avLst>
            <a:gd name="adj1" fmla="val 11880000"/>
            <a:gd name="adj2" fmla="val 16200000"/>
            <a:gd name="adj3" fmla="val 4641"/>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E9787A7-437B-4FC7-AE2F-F806880697AF}">
      <dsp:nvSpPr>
        <dsp:cNvPr id="0" name=""/>
        <dsp:cNvSpPr/>
      </dsp:nvSpPr>
      <dsp:spPr>
        <a:xfrm>
          <a:off x="1926281" y="728076"/>
          <a:ext cx="4860405" cy="4860405"/>
        </a:xfrm>
        <a:prstGeom prst="blockArc">
          <a:avLst>
            <a:gd name="adj1" fmla="val 7560000"/>
            <a:gd name="adj2" fmla="val 11880000"/>
            <a:gd name="adj3" fmla="val 4641"/>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B176CEF-89A1-4518-BA2B-1F288B85E2A7}">
      <dsp:nvSpPr>
        <dsp:cNvPr id="0" name=""/>
        <dsp:cNvSpPr/>
      </dsp:nvSpPr>
      <dsp:spPr>
        <a:xfrm>
          <a:off x="1926281" y="728076"/>
          <a:ext cx="4860405" cy="4860405"/>
        </a:xfrm>
        <a:prstGeom prst="blockArc">
          <a:avLst>
            <a:gd name="adj1" fmla="val 3240000"/>
            <a:gd name="adj2" fmla="val 7560000"/>
            <a:gd name="adj3" fmla="val 4641"/>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912FB59-BFAE-4D3A-ABD1-6813EB56B7DA}">
      <dsp:nvSpPr>
        <dsp:cNvPr id="0" name=""/>
        <dsp:cNvSpPr/>
      </dsp:nvSpPr>
      <dsp:spPr>
        <a:xfrm>
          <a:off x="1926281" y="728076"/>
          <a:ext cx="4860405" cy="4860405"/>
        </a:xfrm>
        <a:prstGeom prst="blockArc">
          <a:avLst>
            <a:gd name="adj1" fmla="val 20520000"/>
            <a:gd name="adj2" fmla="val 3240000"/>
            <a:gd name="adj3" fmla="val 4641"/>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E5DA73-303E-41A0-90F1-ED5009C6F123}">
      <dsp:nvSpPr>
        <dsp:cNvPr id="0" name=""/>
        <dsp:cNvSpPr/>
      </dsp:nvSpPr>
      <dsp:spPr>
        <a:xfrm>
          <a:off x="1926281" y="728076"/>
          <a:ext cx="4860405" cy="4860405"/>
        </a:xfrm>
        <a:prstGeom prst="blockArc">
          <a:avLst>
            <a:gd name="adj1" fmla="val 16200000"/>
            <a:gd name="adj2" fmla="val 20520000"/>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F20E198-32D8-4BFE-81F8-D078E8700EDA}">
      <dsp:nvSpPr>
        <dsp:cNvPr id="0" name=""/>
        <dsp:cNvSpPr/>
      </dsp:nvSpPr>
      <dsp:spPr>
        <a:xfrm>
          <a:off x="3237582" y="2039377"/>
          <a:ext cx="2237803" cy="223780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GB" sz="2500" kern="1200" dirty="0" smtClean="0"/>
            <a:t>STM Mentoring programme</a:t>
          </a:r>
          <a:endParaRPr lang="en-GB" sz="2500" kern="1200" dirty="0"/>
        </a:p>
      </dsp:txBody>
      <dsp:txXfrm>
        <a:off x="3565301" y="2367096"/>
        <a:ext cx="1582365" cy="1582365"/>
      </dsp:txXfrm>
    </dsp:sp>
    <dsp:sp modelId="{128682F3-71EF-4D48-8C93-8E49237D710C}">
      <dsp:nvSpPr>
        <dsp:cNvPr id="0" name=""/>
        <dsp:cNvSpPr/>
      </dsp:nvSpPr>
      <dsp:spPr>
        <a:xfrm>
          <a:off x="3573252" y="1238"/>
          <a:ext cx="1566462" cy="156646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Mentors /Mentees register for mentoring</a:t>
          </a:r>
          <a:endParaRPr lang="en-GB" sz="1400" kern="1200" dirty="0"/>
        </a:p>
      </dsp:txBody>
      <dsp:txXfrm>
        <a:off x="3802655" y="230641"/>
        <a:ext cx="1107656" cy="1107656"/>
      </dsp:txXfrm>
    </dsp:sp>
    <dsp:sp modelId="{76B4F6C8-8F29-48C3-BEB9-E28197F05EAC}">
      <dsp:nvSpPr>
        <dsp:cNvPr id="0" name=""/>
        <dsp:cNvSpPr/>
      </dsp:nvSpPr>
      <dsp:spPr>
        <a:xfrm>
          <a:off x="5830880" y="1641500"/>
          <a:ext cx="1566462" cy="1566462"/>
        </a:xfrm>
        <a:prstGeom prst="ellipse">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Panel selects and matches mentors with mentees</a:t>
          </a:r>
          <a:endParaRPr lang="en-GB" sz="1400" kern="1200" dirty="0"/>
        </a:p>
      </dsp:txBody>
      <dsp:txXfrm>
        <a:off x="6060283" y="1870903"/>
        <a:ext cx="1107656" cy="1107656"/>
      </dsp:txXfrm>
    </dsp:sp>
    <dsp:sp modelId="{274C72EC-7288-4C44-A916-D42CCCF45014}">
      <dsp:nvSpPr>
        <dsp:cNvPr id="0" name=""/>
        <dsp:cNvSpPr/>
      </dsp:nvSpPr>
      <dsp:spPr>
        <a:xfrm>
          <a:off x="4968543" y="4295501"/>
          <a:ext cx="1566462" cy="1566462"/>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 /Mentee are introduced and provided with support </a:t>
          </a:r>
          <a:endParaRPr lang="en-GB" sz="1400" kern="1200" dirty="0"/>
        </a:p>
      </dsp:txBody>
      <dsp:txXfrm>
        <a:off x="5197946" y="4524904"/>
        <a:ext cx="1107656" cy="1107656"/>
      </dsp:txXfrm>
    </dsp:sp>
    <dsp:sp modelId="{1F403029-E599-449F-9571-CB5BCBF096B8}">
      <dsp:nvSpPr>
        <dsp:cNvPr id="0" name=""/>
        <dsp:cNvSpPr/>
      </dsp:nvSpPr>
      <dsp:spPr>
        <a:xfrm>
          <a:off x="2177962" y="4295501"/>
          <a:ext cx="1566462" cy="1566462"/>
        </a:xfrm>
        <a:prstGeom prst="ellipse">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Mentor /Mentee meetings commence</a:t>
          </a:r>
          <a:endParaRPr lang="en-GB" sz="1400" kern="1200" dirty="0"/>
        </a:p>
      </dsp:txBody>
      <dsp:txXfrm>
        <a:off x="2407365" y="4524904"/>
        <a:ext cx="1107656" cy="1107656"/>
      </dsp:txXfrm>
    </dsp:sp>
    <dsp:sp modelId="{B6EED1F7-9CBF-4E17-A655-9894B3C5582E}">
      <dsp:nvSpPr>
        <dsp:cNvPr id="0" name=""/>
        <dsp:cNvSpPr/>
      </dsp:nvSpPr>
      <dsp:spPr>
        <a:xfrm>
          <a:off x="1315625" y="1641500"/>
          <a:ext cx="1566462" cy="1566462"/>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Evaluation: to ensure the programme is beneficial</a:t>
          </a:r>
          <a:endParaRPr lang="en-GB" sz="1400" kern="1200" dirty="0"/>
        </a:p>
      </dsp:txBody>
      <dsp:txXfrm>
        <a:off x="1545028" y="1870903"/>
        <a:ext cx="1107656" cy="110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B144-173F-4A41-8239-15610F0284A1}">
      <dsp:nvSpPr>
        <dsp:cNvPr id="0" name=""/>
        <dsp:cNvSpPr/>
      </dsp:nvSpPr>
      <dsp:spPr>
        <a:xfrm>
          <a:off x="3196374" y="16"/>
          <a:ext cx="2032186" cy="1320921"/>
        </a:xfrm>
        <a:prstGeom prst="round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1 = explore and discover more</a:t>
          </a:r>
          <a:endParaRPr lang="en-GB" sz="1800" kern="1200" dirty="0"/>
        </a:p>
      </dsp:txBody>
      <dsp:txXfrm>
        <a:off x="3260856" y="64498"/>
        <a:ext cx="1903222" cy="1191957"/>
      </dsp:txXfrm>
    </dsp:sp>
    <dsp:sp modelId="{C9506F96-C304-440B-A3FB-E45F13FAE7A9}">
      <dsp:nvSpPr>
        <dsp:cNvPr id="0" name=""/>
        <dsp:cNvSpPr/>
      </dsp:nvSpPr>
      <dsp:spPr>
        <a:xfrm>
          <a:off x="2028629" y="660477"/>
          <a:ext cx="4367677" cy="4367677"/>
        </a:xfrm>
        <a:custGeom>
          <a:avLst/>
          <a:gdLst/>
          <a:ahLst/>
          <a:cxnLst/>
          <a:rect l="0" t="0" r="0" b="0"/>
          <a:pathLst>
            <a:path>
              <a:moveTo>
                <a:pt x="3480915" y="426925"/>
              </a:moveTo>
              <a:arcTo wR="2183838" hR="2183838" stAng="18386240"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B197DF32-004C-4EB0-8266-421F278D4CE0}">
      <dsp:nvSpPr>
        <dsp:cNvPr id="0" name=""/>
        <dsp:cNvSpPr/>
      </dsp:nvSpPr>
      <dsp:spPr>
        <a:xfrm>
          <a:off x="5380213" y="2183855"/>
          <a:ext cx="2032186" cy="1320921"/>
        </a:xfrm>
        <a:prstGeom prst="roundRect">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2 – Learn how to recognise and appreciate differences</a:t>
          </a:r>
          <a:endParaRPr lang="en-GB" sz="1800" kern="1200" dirty="0"/>
        </a:p>
      </dsp:txBody>
      <dsp:txXfrm>
        <a:off x="5444695" y="2248337"/>
        <a:ext cx="1903222" cy="1191957"/>
      </dsp:txXfrm>
    </dsp:sp>
    <dsp:sp modelId="{5B968631-82C1-43C8-BDF6-6E9F23E51ECB}">
      <dsp:nvSpPr>
        <dsp:cNvPr id="0" name=""/>
        <dsp:cNvSpPr/>
      </dsp:nvSpPr>
      <dsp:spPr>
        <a:xfrm>
          <a:off x="2028629" y="660477"/>
          <a:ext cx="4367677" cy="4367677"/>
        </a:xfrm>
        <a:custGeom>
          <a:avLst/>
          <a:gdLst/>
          <a:ahLst/>
          <a:cxnLst/>
          <a:rect l="0" t="0" r="0" b="0"/>
          <a:pathLst>
            <a:path>
              <a:moveTo>
                <a:pt x="4141405" y="3151871"/>
              </a:moveTo>
              <a:arcTo wR="2183838" hR="2183838" stAng="1578766"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511AD5D9-7318-4C7C-99C9-1CFECC8F0757}">
      <dsp:nvSpPr>
        <dsp:cNvPr id="0" name=""/>
        <dsp:cNvSpPr/>
      </dsp:nvSpPr>
      <dsp:spPr>
        <a:xfrm>
          <a:off x="3196374" y="4367694"/>
          <a:ext cx="2032186" cy="1320921"/>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3 – Learn how to adapt and interact more effectively</a:t>
          </a:r>
          <a:endParaRPr lang="en-GB" sz="1800" kern="1200" dirty="0"/>
        </a:p>
      </dsp:txBody>
      <dsp:txXfrm>
        <a:off x="3260856" y="4432176"/>
        <a:ext cx="1903222" cy="1191957"/>
      </dsp:txXfrm>
    </dsp:sp>
    <dsp:sp modelId="{959BE138-CB92-49D2-92EE-DCCCBB1CBC74}">
      <dsp:nvSpPr>
        <dsp:cNvPr id="0" name=""/>
        <dsp:cNvSpPr/>
      </dsp:nvSpPr>
      <dsp:spPr>
        <a:xfrm>
          <a:off x="2028629" y="660477"/>
          <a:ext cx="4367677" cy="4367677"/>
        </a:xfrm>
        <a:custGeom>
          <a:avLst/>
          <a:gdLst/>
          <a:ahLst/>
          <a:cxnLst/>
          <a:rect l="0" t="0" r="0" b="0"/>
          <a:pathLst>
            <a:path>
              <a:moveTo>
                <a:pt x="886762" y="3940752"/>
              </a:moveTo>
              <a:arcTo wR="2183838" hR="2183838" stAng="7586240"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 modelId="{A31CB66A-8247-41C4-A292-1E8565882BE7}">
      <dsp:nvSpPr>
        <dsp:cNvPr id="0" name=""/>
        <dsp:cNvSpPr/>
      </dsp:nvSpPr>
      <dsp:spPr>
        <a:xfrm>
          <a:off x="1012535" y="2183855"/>
          <a:ext cx="2032186" cy="1320921"/>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Step 4 Take action and put your learning into practice</a:t>
          </a:r>
          <a:endParaRPr lang="en-GB" sz="1800" kern="1200" dirty="0"/>
        </a:p>
      </dsp:txBody>
      <dsp:txXfrm>
        <a:off x="1077017" y="2248337"/>
        <a:ext cx="1903222" cy="1191957"/>
      </dsp:txXfrm>
    </dsp:sp>
    <dsp:sp modelId="{ED6A5939-F44E-4904-9029-0C99A73331F1}">
      <dsp:nvSpPr>
        <dsp:cNvPr id="0" name=""/>
        <dsp:cNvSpPr/>
      </dsp:nvSpPr>
      <dsp:spPr>
        <a:xfrm>
          <a:off x="2028629" y="660477"/>
          <a:ext cx="4367677" cy="4367677"/>
        </a:xfrm>
        <a:custGeom>
          <a:avLst/>
          <a:gdLst/>
          <a:ahLst/>
          <a:cxnLst/>
          <a:rect l="0" t="0" r="0" b="0"/>
          <a:pathLst>
            <a:path>
              <a:moveTo>
                <a:pt x="226272" y="1215806"/>
              </a:moveTo>
              <a:arcTo wR="2183838" hR="2183838" stAng="12378766" swAng="1634994"/>
            </a:path>
          </a:pathLst>
        </a:custGeom>
        <a:noFill/>
        <a:ln w="50800" cap="flat" cmpd="sng" algn="ctr">
          <a:solidFill>
            <a:scrgbClr r="0" g="0" b="0">
              <a:shade val="95000"/>
              <a:satMod val="105000"/>
            </a:scrgbClr>
          </a:solidFill>
          <a:prstDash val="solid"/>
          <a:tailEnd type="arrow"/>
        </a:ln>
        <a:effectLst/>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3470" tIns="46735" rIns="93470" bIns="46735" rtlCol="0"/>
          <a:lstStyle>
            <a:lvl1pPr algn="l">
              <a:defRPr sz="1200"/>
            </a:lvl1pPr>
          </a:lstStyle>
          <a:p>
            <a:endParaRPr lang="en-GB"/>
          </a:p>
        </p:txBody>
      </p:sp>
      <p:sp>
        <p:nvSpPr>
          <p:cNvPr id="3" name="Date Placeholder 2"/>
          <p:cNvSpPr>
            <a:spLocks noGrp="1"/>
          </p:cNvSpPr>
          <p:nvPr>
            <p:ph type="dt" sz="quarter" idx="1"/>
          </p:nvPr>
        </p:nvSpPr>
        <p:spPr>
          <a:xfrm>
            <a:off x="3902598" y="0"/>
            <a:ext cx="2985558" cy="501015"/>
          </a:xfrm>
          <a:prstGeom prst="rect">
            <a:avLst/>
          </a:prstGeom>
        </p:spPr>
        <p:txBody>
          <a:bodyPr vert="horz" lIns="93470" tIns="46735" rIns="93470" bIns="46735" rtlCol="0"/>
          <a:lstStyle>
            <a:lvl1pPr algn="r">
              <a:defRPr sz="1200"/>
            </a:lvl1pPr>
          </a:lstStyle>
          <a:p>
            <a:fld id="{3019B339-AFFB-4B9F-99D8-D6981CEEC489}" type="datetimeFigureOut">
              <a:rPr lang="en-GB" smtClean="0"/>
              <a:t>10/04/2017</a:t>
            </a:fld>
            <a:endParaRPr lang="en-GB"/>
          </a:p>
        </p:txBody>
      </p:sp>
      <p:sp>
        <p:nvSpPr>
          <p:cNvPr id="4" name="Footer Placeholder 3"/>
          <p:cNvSpPr>
            <a:spLocks noGrp="1"/>
          </p:cNvSpPr>
          <p:nvPr>
            <p:ph type="ftr" sz="quarter" idx="2"/>
          </p:nvPr>
        </p:nvSpPr>
        <p:spPr>
          <a:xfrm>
            <a:off x="0" y="9517546"/>
            <a:ext cx="2985558" cy="501015"/>
          </a:xfrm>
          <a:prstGeom prst="rect">
            <a:avLst/>
          </a:prstGeom>
        </p:spPr>
        <p:txBody>
          <a:bodyPr vert="horz" lIns="93470" tIns="46735" rIns="93470" bIns="46735" rtlCol="0" anchor="b"/>
          <a:lstStyle>
            <a:lvl1pPr algn="l">
              <a:defRPr sz="1200"/>
            </a:lvl1pPr>
          </a:lstStyle>
          <a:p>
            <a:endParaRPr lang="en-GB"/>
          </a:p>
        </p:txBody>
      </p:sp>
      <p:sp>
        <p:nvSpPr>
          <p:cNvPr id="5" name="Slide Number Placeholder 4"/>
          <p:cNvSpPr>
            <a:spLocks noGrp="1"/>
          </p:cNvSpPr>
          <p:nvPr>
            <p:ph type="sldNum" sz="quarter" idx="3"/>
          </p:nvPr>
        </p:nvSpPr>
        <p:spPr>
          <a:xfrm>
            <a:off x="3902598" y="9517546"/>
            <a:ext cx="2985558" cy="501015"/>
          </a:xfrm>
          <a:prstGeom prst="rect">
            <a:avLst/>
          </a:prstGeom>
        </p:spPr>
        <p:txBody>
          <a:bodyPr vert="horz" lIns="93470" tIns="46735" rIns="93470" bIns="46735" rtlCol="0" anchor="b"/>
          <a:lstStyle>
            <a:lvl1pPr algn="r">
              <a:defRPr sz="1200"/>
            </a:lvl1pPr>
          </a:lstStyle>
          <a:p>
            <a:fld id="{1016F95B-CBBB-4B5A-B290-B7D93AB04BA5}" type="slidenum">
              <a:rPr lang="en-GB" smtClean="0"/>
              <a:t>‹#›</a:t>
            </a:fld>
            <a:endParaRPr lang="en-GB"/>
          </a:p>
        </p:txBody>
      </p:sp>
    </p:spTree>
    <p:extLst>
      <p:ext uri="{BB962C8B-B14F-4D97-AF65-F5344CB8AC3E}">
        <p14:creationId xmlns:p14="http://schemas.microsoft.com/office/powerpoint/2010/main" val="3593814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15"/>
          </a:xfrm>
          <a:prstGeom prst="rect">
            <a:avLst/>
          </a:prstGeom>
        </p:spPr>
        <p:txBody>
          <a:bodyPr vert="horz" lIns="93470" tIns="46735" rIns="93470" bIns="46735" rtlCol="0"/>
          <a:lstStyle>
            <a:lvl1pPr algn="l">
              <a:defRPr sz="1200"/>
            </a:lvl1pPr>
          </a:lstStyle>
          <a:p>
            <a:endParaRPr lang="en-GB"/>
          </a:p>
        </p:txBody>
      </p:sp>
      <p:sp>
        <p:nvSpPr>
          <p:cNvPr id="3" name="Date Placeholder 2"/>
          <p:cNvSpPr>
            <a:spLocks noGrp="1"/>
          </p:cNvSpPr>
          <p:nvPr>
            <p:ph type="dt" idx="1"/>
          </p:nvPr>
        </p:nvSpPr>
        <p:spPr>
          <a:xfrm>
            <a:off x="3902598" y="0"/>
            <a:ext cx="2985558" cy="501015"/>
          </a:xfrm>
          <a:prstGeom prst="rect">
            <a:avLst/>
          </a:prstGeom>
        </p:spPr>
        <p:txBody>
          <a:bodyPr vert="horz" lIns="93470" tIns="46735" rIns="93470" bIns="46735" rtlCol="0"/>
          <a:lstStyle>
            <a:lvl1pPr algn="r">
              <a:defRPr sz="1200"/>
            </a:lvl1pPr>
          </a:lstStyle>
          <a:p>
            <a:fld id="{4464D643-876C-44AB-A2A9-25FC70244BEF}" type="datetimeFigureOut">
              <a:rPr lang="en-GB" smtClean="0"/>
              <a:t>10/04/2017</a:t>
            </a:fld>
            <a:endParaRPr lang="en-GB"/>
          </a:p>
        </p:txBody>
      </p:sp>
      <p:sp>
        <p:nvSpPr>
          <p:cNvPr id="4" name="Slide Image Placeholder 3"/>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3470" tIns="46735" rIns="93470" bIns="46735" rtlCol="0" anchor="ctr"/>
          <a:lstStyle/>
          <a:p>
            <a:endParaRPr lang="en-GB"/>
          </a:p>
        </p:txBody>
      </p:sp>
      <p:sp>
        <p:nvSpPr>
          <p:cNvPr id="5" name="Notes Placeholder 4"/>
          <p:cNvSpPr>
            <a:spLocks noGrp="1"/>
          </p:cNvSpPr>
          <p:nvPr>
            <p:ph type="body" sz="quarter" idx="3"/>
          </p:nvPr>
        </p:nvSpPr>
        <p:spPr>
          <a:xfrm>
            <a:off x="688975" y="4759642"/>
            <a:ext cx="5511800" cy="4509135"/>
          </a:xfrm>
          <a:prstGeom prst="rect">
            <a:avLst/>
          </a:prstGeom>
        </p:spPr>
        <p:txBody>
          <a:bodyPr vert="horz" lIns="93470" tIns="46735" rIns="93470" bIns="467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5558" cy="501015"/>
          </a:xfrm>
          <a:prstGeom prst="rect">
            <a:avLst/>
          </a:prstGeom>
        </p:spPr>
        <p:txBody>
          <a:bodyPr vert="horz" lIns="93470" tIns="46735" rIns="93470" bIns="46735" rtlCol="0" anchor="b"/>
          <a:lstStyle>
            <a:lvl1pPr algn="l">
              <a:defRPr sz="1200"/>
            </a:lvl1pPr>
          </a:lstStyle>
          <a:p>
            <a:endParaRPr lang="en-GB"/>
          </a:p>
        </p:txBody>
      </p:sp>
      <p:sp>
        <p:nvSpPr>
          <p:cNvPr id="7" name="Slide Number Placeholder 6"/>
          <p:cNvSpPr>
            <a:spLocks noGrp="1"/>
          </p:cNvSpPr>
          <p:nvPr>
            <p:ph type="sldNum" sz="quarter" idx="5"/>
          </p:nvPr>
        </p:nvSpPr>
        <p:spPr>
          <a:xfrm>
            <a:off x="3902598" y="9517546"/>
            <a:ext cx="2985558" cy="501015"/>
          </a:xfrm>
          <a:prstGeom prst="rect">
            <a:avLst/>
          </a:prstGeom>
        </p:spPr>
        <p:txBody>
          <a:bodyPr vert="horz" lIns="93470" tIns="46735" rIns="93470" bIns="46735" rtlCol="0" anchor="b"/>
          <a:lstStyle>
            <a:lvl1pPr algn="r">
              <a:defRPr sz="1200"/>
            </a:lvl1pPr>
          </a:lstStyle>
          <a:p>
            <a:fld id="{112CEF11-FE9B-4E58-8E4D-AA89E6DBBE41}" type="slidenum">
              <a:rPr lang="en-GB" smtClean="0"/>
              <a:t>‹#›</a:t>
            </a:fld>
            <a:endParaRPr lang="en-GB"/>
          </a:p>
        </p:txBody>
      </p:sp>
    </p:spTree>
    <p:extLst>
      <p:ext uri="{BB962C8B-B14F-4D97-AF65-F5344CB8AC3E}">
        <p14:creationId xmlns:p14="http://schemas.microsoft.com/office/powerpoint/2010/main" val="1890300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a:t>
            </a:r>
            <a:endParaRPr lang="en-US" dirty="0"/>
          </a:p>
        </p:txBody>
      </p:sp>
      <p:sp>
        <p:nvSpPr>
          <p:cNvPr id="4" name="Slide Number Placeholder 3"/>
          <p:cNvSpPr>
            <a:spLocks noGrp="1"/>
          </p:cNvSpPr>
          <p:nvPr>
            <p:ph type="sldNum" sz="quarter" idx="10"/>
          </p:nvPr>
        </p:nvSpPr>
        <p:spPr/>
        <p:txBody>
          <a:bodyPr/>
          <a:lstStyle/>
          <a:p>
            <a:fld id="{112CEF11-FE9B-4E58-8E4D-AA89E6DBBE41}" type="slidenum">
              <a:rPr lang="en-GB" smtClean="0"/>
              <a:t>1</a:t>
            </a:fld>
            <a:endParaRPr lang="en-GB"/>
          </a:p>
        </p:txBody>
      </p:sp>
    </p:spTree>
    <p:extLst>
      <p:ext uri="{BB962C8B-B14F-4D97-AF65-F5344CB8AC3E}">
        <p14:creationId xmlns:p14="http://schemas.microsoft.com/office/powerpoint/2010/main" val="162120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lvl="0" fontAlgn="base"/>
            <a:r>
              <a:rPr lang="en-GB" sz="900" dirty="0" smtClean="0">
                <a:solidFill>
                  <a:schemeClr val="dk1"/>
                </a:solidFill>
                <a:latin typeface="Calibri"/>
                <a:ea typeface="Calibri"/>
                <a:cs typeface="Calibri"/>
                <a:sym typeface="Calibri"/>
              </a:rPr>
              <a:t>JM </a:t>
            </a:r>
            <a:r>
              <a:rPr lang="en-US" sz="1200" kern="1200" dirty="0" smtClean="0">
                <a:solidFill>
                  <a:schemeClr val="tx1"/>
                </a:solidFill>
                <a:effectLst/>
                <a:latin typeface="+mn-lt"/>
                <a:ea typeface="+mn-ea"/>
                <a:cs typeface="+mn-cs"/>
              </a:rPr>
              <a:t>Receipt of constructive feedback.</a:t>
            </a:r>
          </a:p>
          <a:p>
            <a:pPr lvl="0" fontAlgn="base"/>
            <a:r>
              <a:rPr lang="en-US" sz="1200" kern="1200" dirty="0" smtClean="0">
                <a:solidFill>
                  <a:schemeClr val="tx1"/>
                </a:solidFill>
                <a:effectLst/>
                <a:latin typeface="+mn-lt"/>
                <a:ea typeface="+mn-ea"/>
                <a:cs typeface="+mn-cs"/>
              </a:rPr>
              <a:t>Increased self-awareness, understanding of situations, self-confidence and self-reflection.</a:t>
            </a:r>
          </a:p>
          <a:p>
            <a:pPr lvl="0" fontAlgn="base"/>
            <a:r>
              <a:rPr lang="en-US" sz="1200" kern="1200" dirty="0" smtClean="0">
                <a:solidFill>
                  <a:schemeClr val="tx1"/>
                </a:solidFill>
                <a:effectLst/>
                <a:latin typeface="+mn-lt"/>
                <a:ea typeface="+mn-ea"/>
                <a:cs typeface="+mn-cs"/>
              </a:rPr>
              <a:t>Identification of, and improvement in, areas of development. </a:t>
            </a:r>
          </a:p>
          <a:p>
            <a:pPr lvl="0" fontAlgn="base"/>
            <a:r>
              <a:rPr lang="en-US" sz="1200" kern="1200" dirty="0" smtClean="0">
                <a:solidFill>
                  <a:schemeClr val="tx1"/>
                </a:solidFill>
                <a:effectLst/>
                <a:latin typeface="+mn-lt"/>
                <a:ea typeface="+mn-ea"/>
                <a:cs typeface="+mn-cs"/>
              </a:rPr>
              <a:t>Exposure to diverse perspectives and real-world experiences.</a:t>
            </a:r>
          </a:p>
          <a:p>
            <a:pPr lvl="0" fontAlgn="base"/>
            <a:r>
              <a:rPr lang="en-US" sz="1200" kern="1200" dirty="0" smtClean="0">
                <a:solidFill>
                  <a:schemeClr val="tx1"/>
                </a:solidFill>
                <a:effectLst/>
                <a:latin typeface="+mn-lt"/>
                <a:ea typeface="+mn-ea"/>
                <a:cs typeface="+mn-cs"/>
              </a:rPr>
              <a:t>Development of specific skills and knowledge relevant to professional goals.</a:t>
            </a:r>
          </a:p>
          <a:p>
            <a:pPr lvl="0" fontAlgn="base"/>
            <a:r>
              <a:rPr lang="en-US" sz="1200" kern="1200" dirty="0" smtClean="0">
                <a:solidFill>
                  <a:schemeClr val="tx1"/>
                </a:solidFill>
                <a:effectLst/>
                <a:latin typeface="+mn-lt"/>
                <a:ea typeface="+mn-ea"/>
                <a:cs typeface="+mn-cs"/>
              </a:rPr>
              <a:t>Increased capacity to translate strategies into productive actions.</a:t>
            </a:r>
          </a:p>
          <a:p>
            <a:pPr lvl="0" fontAlgn="base"/>
            <a:r>
              <a:rPr lang="en-US" sz="1200" kern="1200" dirty="0" smtClean="0">
                <a:solidFill>
                  <a:schemeClr val="tx1"/>
                </a:solidFill>
                <a:effectLst/>
                <a:latin typeface="+mn-lt"/>
                <a:ea typeface="+mn-ea"/>
                <a:cs typeface="+mn-cs"/>
              </a:rPr>
              <a:t>Increased job satisfaction and motivation. </a:t>
            </a:r>
          </a:p>
          <a:p>
            <a:pPr lvl="0" fontAlgn="base"/>
            <a:r>
              <a:rPr lang="en-US" sz="1200" b="0" kern="1200" dirty="0" smtClean="0">
                <a:solidFill>
                  <a:schemeClr val="tx1"/>
                </a:solidFill>
                <a:effectLst/>
                <a:latin typeface="+mn-lt"/>
                <a:ea typeface="+mn-ea"/>
                <a:cs typeface="+mn-cs"/>
              </a:rPr>
              <a:t>Increased networking opportunities and industry awareness</a:t>
            </a:r>
            <a:r>
              <a:rPr lang="en-US" sz="1200" kern="1200" dirty="0" smtClean="0">
                <a:solidFill>
                  <a:schemeClr val="tx1"/>
                </a:solidFill>
                <a:effectLst/>
                <a:latin typeface="+mn-lt"/>
                <a:ea typeface="+mn-ea"/>
                <a:cs typeface="+mn-cs"/>
              </a:rPr>
              <a:t>.</a:t>
            </a:r>
          </a:p>
          <a:p>
            <a:pPr>
              <a:buSzPct val="25000"/>
            </a:pPr>
            <a:endParaRPr sz="900" dirty="0">
              <a:solidFill>
                <a:schemeClr val="dk1"/>
              </a:solidFill>
              <a:latin typeface="Calibri"/>
              <a:ea typeface="Calibri"/>
              <a:cs typeface="Calibri"/>
              <a:sym typeface="Calibri"/>
            </a:endParaRPr>
          </a:p>
        </p:txBody>
      </p:sp>
      <p:sp>
        <p:nvSpPr>
          <p:cNvPr id="188" name="Shape 188"/>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10</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0369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JM</a:t>
            </a:r>
            <a:endParaRPr sz="900" dirty="0">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11</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95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12</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0777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13</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JM</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14</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15</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4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203" name="Shape 203"/>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16</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4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RM/All</a:t>
            </a:r>
            <a:endParaRPr sz="900" dirty="0">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17</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812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ALL</a:t>
            </a:r>
            <a:endParaRPr sz="900" dirty="0">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18</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764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My name is Jason Mitchell,</a:t>
            </a:r>
            <a:r>
              <a:rPr lang="en-GB" baseline="0" dirty="0" smtClean="0"/>
              <a:t> and I am PSM at Elsevier Content Reference and I have been involved with STM since 2014.</a:t>
            </a:r>
          </a:p>
          <a:p>
            <a:endParaRPr lang="en-US" dirty="0"/>
          </a:p>
        </p:txBody>
      </p:sp>
      <p:sp>
        <p:nvSpPr>
          <p:cNvPr id="4" name="Slide Number Placeholder 3"/>
          <p:cNvSpPr>
            <a:spLocks noGrp="1"/>
          </p:cNvSpPr>
          <p:nvPr>
            <p:ph type="sldNum" sz="quarter" idx="10"/>
          </p:nvPr>
        </p:nvSpPr>
        <p:spPr/>
        <p:txBody>
          <a:bodyPr/>
          <a:lstStyle/>
          <a:p>
            <a:fld id="{112CEF11-FE9B-4E58-8E4D-AA89E6DBBE41}" type="slidenum">
              <a:rPr lang="en-GB" smtClean="0"/>
              <a:t>2</a:t>
            </a:fld>
            <a:endParaRPr lang="en-GB"/>
          </a:p>
        </p:txBody>
      </p:sp>
    </p:spTree>
    <p:extLst>
      <p:ext uri="{BB962C8B-B14F-4D97-AF65-F5344CB8AC3E}">
        <p14:creationId xmlns:p14="http://schemas.microsoft.com/office/powerpoint/2010/main" val="4012074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RM</a:t>
            </a:r>
            <a:endParaRPr sz="900" dirty="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3</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5941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218" name="Shape 218"/>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4</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41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5</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70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Calibri"/>
                <a:ea typeface="Calibri"/>
                <a:cs typeface="Calibri"/>
                <a:sym typeface="Calibri"/>
              </a:rPr>
              <a:t>MK</a:t>
            </a:r>
            <a:endParaRPr sz="900" dirty="0">
              <a:solidFill>
                <a:schemeClr val="dk1"/>
              </a:solidFill>
              <a:latin typeface="Calibri"/>
              <a:ea typeface="Calibri"/>
              <a:cs typeface="Calibri"/>
              <a:sym typeface="Calibri"/>
            </a:endParaRPr>
          </a:p>
        </p:txBody>
      </p:sp>
      <p:sp>
        <p:nvSpPr>
          <p:cNvPr id="157" name="Shape 157"/>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6</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19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mn-lt"/>
                <a:ea typeface="Calibri"/>
                <a:cs typeface="Calibri"/>
                <a:sym typeface="Calibri"/>
              </a:rPr>
              <a:t>MK/JM So how does the STM mentoring scheme work? To start with, the committee prepared the ground for mentors and mentees to register their interest to take part. We had an excellent level of interest in the mentoring scheme, following on from the 2016 pilot scheme, with an even higher number of mentor and mentee applicants. </a:t>
            </a:r>
          </a:p>
          <a:p>
            <a:pPr>
              <a:buSzPct val="25000"/>
            </a:pPr>
            <a:endParaRPr lang="en-GB" sz="900" dirty="0" smtClean="0">
              <a:solidFill>
                <a:schemeClr val="dk1"/>
              </a:solidFill>
              <a:latin typeface="+mn-lt"/>
              <a:ea typeface="Calibri"/>
              <a:cs typeface="Calibri"/>
              <a:sym typeface="Calibri"/>
            </a:endParaRPr>
          </a:p>
          <a:p>
            <a:pPr>
              <a:buSzPct val="25000"/>
            </a:pPr>
            <a:r>
              <a:rPr lang="en-GB" sz="900" dirty="0" smtClean="0">
                <a:solidFill>
                  <a:schemeClr val="dk1"/>
                </a:solidFill>
                <a:latin typeface="+mn-lt"/>
                <a:ea typeface="Calibri"/>
                <a:cs typeface="Calibri"/>
                <a:sym typeface="Calibri"/>
              </a:rPr>
              <a:t>The committee then met on at least 3 occasions to look through the background, current roles, skillsets and mentoring goals from each registered application and carefully matched the mentees to that of the mentors. I think it’s fair to say that this is the most detailed part of the process, with the committee taking the most care and attention to it in terms of doing our utmost to get the matching right, so that not only do they complement each other as much as possible there is also the possibility of the mentee being matched with the right person to confidently communicate with and stretch them.  </a:t>
            </a:r>
          </a:p>
          <a:p>
            <a:pPr>
              <a:buSzPct val="25000"/>
            </a:pPr>
            <a:endParaRPr lang="en-GB" sz="900" dirty="0">
              <a:solidFill>
                <a:schemeClr val="dk1"/>
              </a:solidFill>
              <a:latin typeface="Calibri"/>
              <a:ea typeface="Calibri"/>
              <a:cs typeface="Calibri"/>
              <a:sym typeface="Calibri"/>
            </a:endParaRPr>
          </a:p>
          <a:p>
            <a:pPr>
              <a:buSzPct val="25000"/>
            </a:pPr>
            <a:endParaRPr sz="900" dirty="0">
              <a:solidFill>
                <a:schemeClr val="dk1"/>
              </a:solidFill>
              <a:latin typeface="Calibri"/>
              <a:ea typeface="Calibri"/>
              <a:cs typeface="Calibri"/>
              <a:sym typeface="Calibri"/>
            </a:endParaRPr>
          </a:p>
        </p:txBody>
      </p:sp>
      <p:sp>
        <p:nvSpPr>
          <p:cNvPr id="212" name="Shape 212"/>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7</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0690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mn-lt"/>
                <a:ea typeface="Calibri"/>
                <a:cs typeface="Calibri"/>
                <a:sym typeface="Calibri"/>
              </a:rPr>
              <a:t>JM Establishing the ground rules for your mentoring relationship is really important and we would recommend that this forms the basis of your first meeting or call with your mentor.</a:t>
            </a:r>
          </a:p>
          <a:p>
            <a:pPr>
              <a:buSzPct val="25000"/>
            </a:pPr>
            <a:endParaRPr lang="en-GB" sz="900" dirty="0" smtClean="0">
              <a:solidFill>
                <a:schemeClr val="dk1"/>
              </a:solidFill>
              <a:latin typeface="+mn-lt"/>
              <a:ea typeface="Calibri"/>
              <a:cs typeface="Calibri"/>
              <a:sym typeface="Calibri"/>
            </a:endParaRPr>
          </a:p>
          <a:p>
            <a:pPr>
              <a:buSzPct val="25000"/>
            </a:pPr>
            <a:r>
              <a:rPr lang="en-GB" sz="900" dirty="0" smtClean="0">
                <a:solidFill>
                  <a:schemeClr val="dk1"/>
                </a:solidFill>
                <a:latin typeface="+mn-lt"/>
                <a:ea typeface="Calibri"/>
                <a:cs typeface="Calibri"/>
                <a:sym typeface="Calibri"/>
              </a:rPr>
              <a:t>It’s best to go over the basics at this point. What are your</a:t>
            </a:r>
            <a:r>
              <a:rPr lang="en-GB" sz="900" baseline="0" dirty="0" smtClean="0">
                <a:solidFill>
                  <a:schemeClr val="dk1"/>
                </a:solidFill>
                <a:latin typeface="+mn-lt"/>
                <a:ea typeface="Calibri"/>
                <a:cs typeface="Calibri"/>
                <a:sym typeface="Calibri"/>
              </a:rPr>
              <a:t> </a:t>
            </a:r>
            <a:r>
              <a:rPr lang="en-GB" sz="900" dirty="0" smtClean="0">
                <a:solidFill>
                  <a:schemeClr val="dk1"/>
                </a:solidFill>
                <a:latin typeface="+mn-lt"/>
                <a:ea typeface="Calibri"/>
                <a:cs typeface="Calibri"/>
                <a:sym typeface="Calibri"/>
              </a:rPr>
              <a:t>objectives and why? What do you</a:t>
            </a:r>
            <a:r>
              <a:rPr lang="en-GB" sz="900" baseline="0" dirty="0" smtClean="0">
                <a:solidFill>
                  <a:schemeClr val="dk1"/>
                </a:solidFill>
                <a:latin typeface="+mn-lt"/>
                <a:ea typeface="Calibri"/>
                <a:cs typeface="Calibri"/>
                <a:sym typeface="Calibri"/>
              </a:rPr>
              <a:t> </a:t>
            </a:r>
            <a:r>
              <a:rPr lang="en-GB" sz="900" dirty="0" smtClean="0">
                <a:solidFill>
                  <a:schemeClr val="dk1"/>
                </a:solidFill>
                <a:latin typeface="+mn-lt"/>
                <a:ea typeface="Calibri"/>
                <a:cs typeface="Calibri"/>
                <a:sym typeface="Calibri"/>
              </a:rPr>
              <a:t>want to achieve and by the end of it, what knowledge or skillset do you want to have accomplished? It would be good for</a:t>
            </a:r>
            <a:r>
              <a:rPr lang="en-GB" sz="900" baseline="0" dirty="0" smtClean="0">
                <a:solidFill>
                  <a:schemeClr val="dk1"/>
                </a:solidFill>
                <a:latin typeface="+mn-lt"/>
                <a:ea typeface="Calibri"/>
                <a:cs typeface="Calibri"/>
                <a:sym typeface="Calibri"/>
              </a:rPr>
              <a:t> you </a:t>
            </a:r>
            <a:r>
              <a:rPr lang="en-GB" sz="900" dirty="0" smtClean="0">
                <a:solidFill>
                  <a:schemeClr val="dk1"/>
                </a:solidFill>
                <a:latin typeface="+mn-lt"/>
                <a:ea typeface="Calibri"/>
                <a:cs typeface="Calibri"/>
                <a:sym typeface="Calibri"/>
              </a:rPr>
              <a:t>to talk through your</a:t>
            </a:r>
            <a:r>
              <a:rPr lang="en-GB" sz="900" baseline="0" dirty="0" smtClean="0">
                <a:solidFill>
                  <a:schemeClr val="dk1"/>
                </a:solidFill>
                <a:latin typeface="+mn-lt"/>
                <a:ea typeface="Calibri"/>
                <a:cs typeface="Calibri"/>
                <a:sym typeface="Calibri"/>
              </a:rPr>
              <a:t> </a:t>
            </a:r>
            <a:r>
              <a:rPr lang="en-GB" sz="900" dirty="0" smtClean="0">
                <a:solidFill>
                  <a:schemeClr val="dk1"/>
                </a:solidFill>
                <a:latin typeface="+mn-lt"/>
                <a:ea typeface="Calibri"/>
                <a:cs typeface="Calibri"/>
                <a:sym typeface="Calibri"/>
              </a:rPr>
              <a:t>stated goals with the mentor. </a:t>
            </a:r>
          </a:p>
          <a:p>
            <a:pPr>
              <a:buSzPct val="25000"/>
            </a:pPr>
            <a:endParaRPr lang="en-GB" sz="900" dirty="0" smtClean="0">
              <a:solidFill>
                <a:schemeClr val="dk1"/>
              </a:solidFill>
              <a:latin typeface="+mn-lt"/>
              <a:ea typeface="Calibri"/>
              <a:cs typeface="Calibri"/>
              <a:sym typeface="Calibri"/>
            </a:endParaRPr>
          </a:p>
          <a:p>
            <a:pPr>
              <a:buSzPct val="25000"/>
            </a:pPr>
            <a:r>
              <a:rPr lang="en-GB" sz="900" dirty="0" err="1" smtClean="0">
                <a:solidFill>
                  <a:schemeClr val="dk1"/>
                </a:solidFill>
                <a:latin typeface="+mn-lt"/>
                <a:ea typeface="Calibri"/>
                <a:cs typeface="Calibri"/>
                <a:sym typeface="Calibri"/>
              </a:rPr>
              <a:t>Establlsh</a:t>
            </a:r>
            <a:r>
              <a:rPr lang="en-GB" sz="900" dirty="0" smtClean="0">
                <a:solidFill>
                  <a:schemeClr val="dk1"/>
                </a:solidFill>
                <a:latin typeface="+mn-lt"/>
                <a:ea typeface="Calibri"/>
                <a:cs typeface="Calibri"/>
                <a:sym typeface="Calibri"/>
              </a:rPr>
              <a:t> what this isn’t about. So the</a:t>
            </a:r>
            <a:r>
              <a:rPr lang="en-GB" sz="900" baseline="0" dirty="0" smtClean="0">
                <a:solidFill>
                  <a:schemeClr val="dk1"/>
                </a:solidFill>
                <a:latin typeface="+mn-lt"/>
                <a:ea typeface="Calibri"/>
                <a:cs typeface="Calibri"/>
                <a:sym typeface="Calibri"/>
              </a:rPr>
              <a:t> </a:t>
            </a:r>
            <a:r>
              <a:rPr lang="en-GB" sz="900" dirty="0" smtClean="0">
                <a:solidFill>
                  <a:schemeClr val="dk1"/>
                </a:solidFill>
                <a:latin typeface="+mn-lt"/>
                <a:ea typeface="Calibri"/>
                <a:cs typeface="Calibri"/>
                <a:sym typeface="Calibri"/>
              </a:rPr>
              <a:t>Mentors are not expected to be on call 24/7 over the next 6 months. Neither are they expected to solve all of their problems. The mentoring relationship is instead about regular, perhaps monthly pre-arranged meetings to guide you on the path towards achieving your own goals through your own efforts. The scheme is mentee-driven. </a:t>
            </a:r>
          </a:p>
          <a:p>
            <a:pPr>
              <a:buSzPct val="25000"/>
            </a:pPr>
            <a:endParaRPr lang="en-GB" sz="900" dirty="0" smtClean="0">
              <a:solidFill>
                <a:schemeClr val="dk1"/>
              </a:solidFill>
              <a:latin typeface="+mn-lt"/>
              <a:ea typeface="Calibri"/>
              <a:cs typeface="Calibri"/>
              <a:sym typeface="Calibri"/>
            </a:endParaRPr>
          </a:p>
          <a:p>
            <a:pPr>
              <a:buSzPct val="25000"/>
            </a:pPr>
            <a:r>
              <a:rPr lang="en-GB" sz="900" dirty="0" smtClean="0">
                <a:solidFill>
                  <a:schemeClr val="dk1"/>
                </a:solidFill>
                <a:latin typeface="+mn-lt"/>
                <a:ea typeface="Calibri"/>
                <a:cs typeface="Calibri"/>
                <a:sym typeface="Calibri"/>
              </a:rPr>
              <a:t>It would be good to talk about broad topics at this point, so touch upon key themes or topics but at this stage not in any great detail. That will happen as you go along and develop more contact and understanding of each other. </a:t>
            </a:r>
          </a:p>
          <a:p>
            <a:pPr>
              <a:buSzPct val="25000"/>
            </a:pPr>
            <a:endParaRPr lang="en-GB" sz="900" dirty="0" smtClean="0">
              <a:solidFill>
                <a:schemeClr val="dk1"/>
              </a:solidFill>
              <a:latin typeface="+mn-lt"/>
              <a:ea typeface="Calibri"/>
              <a:cs typeface="Calibri"/>
              <a:sym typeface="Calibri"/>
            </a:endParaRPr>
          </a:p>
          <a:p>
            <a:pPr>
              <a:buSzPct val="25000"/>
            </a:pPr>
            <a:r>
              <a:rPr lang="en-GB" sz="900" dirty="0" smtClean="0">
                <a:solidFill>
                  <a:schemeClr val="dk1"/>
                </a:solidFill>
                <a:latin typeface="+mn-lt"/>
                <a:ea typeface="Calibri"/>
                <a:cs typeface="Calibri"/>
                <a:sym typeface="Calibri"/>
              </a:rPr>
              <a:t>Setting expectations: So, as mentioned, </a:t>
            </a:r>
            <a:r>
              <a:rPr lang="en-GB" sz="900" dirty="0" smtClean="0">
                <a:sym typeface="Calibri"/>
              </a:rPr>
              <a:t>t</a:t>
            </a:r>
            <a:r>
              <a:rPr lang="en-GB" sz="900" dirty="0" smtClean="0"/>
              <a:t>his first meeting will confirm your initial development objectives and immediate goal(s), agree mutual expectations and help clarify both parties’ roles from the outset; covering issues of confidentiality, boundaries, style of mentoring, and how/when you decide to contact each other outside of arranged meetings.</a:t>
            </a:r>
          </a:p>
          <a:p>
            <a:pPr>
              <a:buSzPct val="25000"/>
            </a:pPr>
            <a:endParaRPr lang="en-GB" sz="900" dirty="0" smtClean="0">
              <a:sym typeface="Calibri"/>
            </a:endParaRPr>
          </a:p>
          <a:p>
            <a:pPr>
              <a:buSzPct val="25000"/>
            </a:pPr>
            <a:r>
              <a:rPr lang="en-GB" sz="900" dirty="0" smtClean="0">
                <a:sym typeface="Calibri"/>
              </a:rPr>
              <a:t>Confidentiality is of course a prerequisite on both sides. You may become privy to activities going on within other STM organisations, they may be your competitor, but we ask that you retain that information only for the purposes of achieving</a:t>
            </a:r>
            <a:r>
              <a:rPr lang="en-GB" sz="900" baseline="0" dirty="0" smtClean="0">
                <a:sym typeface="Calibri"/>
              </a:rPr>
              <a:t> your mentoring goal</a:t>
            </a:r>
            <a:r>
              <a:rPr lang="en-GB" sz="900" dirty="0" smtClean="0">
                <a:sym typeface="Calibri"/>
              </a:rPr>
              <a:t>. Trust really is a vital component of the mentoring relationship. </a:t>
            </a:r>
          </a:p>
          <a:p>
            <a:pPr>
              <a:buSzPct val="25000"/>
            </a:pPr>
            <a:endParaRPr sz="900" dirty="0">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8</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81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938213" y="750888"/>
            <a:ext cx="5013325" cy="37592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8977" y="4759643"/>
            <a:ext cx="5511799" cy="4509135"/>
          </a:xfrm>
          <a:prstGeom prst="rect">
            <a:avLst/>
          </a:prstGeom>
          <a:noFill/>
          <a:ln>
            <a:noFill/>
          </a:ln>
        </p:spPr>
        <p:txBody>
          <a:bodyPr lIns="93455" tIns="46715" rIns="93455" bIns="46715" anchor="t" anchorCtr="0">
            <a:noAutofit/>
          </a:bodyPr>
          <a:lstStyle/>
          <a:p>
            <a:pPr>
              <a:buSzPct val="25000"/>
            </a:pPr>
            <a:r>
              <a:rPr lang="en-GB" sz="900" dirty="0" smtClean="0">
                <a:solidFill>
                  <a:schemeClr val="dk1"/>
                </a:solidFill>
                <a:latin typeface="+mn-lt"/>
                <a:ea typeface="Calibri"/>
                <a:cs typeface="Calibri"/>
                <a:sym typeface="Calibri"/>
              </a:rPr>
              <a:t>JM It is rare but mentoring relationships do not always work out as intended. It’s worth recognising that not every mentorship will work out, for all of these reasons, and it may well be fairer to recognise that it is going awry, and why that is, and if necessary bringing it to an end. Of course we hope this does not happen, and we on the STM committee would like to be informed as early as possible to</a:t>
            </a:r>
            <a:r>
              <a:rPr lang="en-GB" sz="900" baseline="0" dirty="0" smtClean="0">
                <a:solidFill>
                  <a:schemeClr val="dk1"/>
                </a:solidFill>
                <a:latin typeface="+mn-lt"/>
                <a:ea typeface="Calibri"/>
                <a:cs typeface="Calibri"/>
                <a:sym typeface="Calibri"/>
              </a:rPr>
              <a:t> try and</a:t>
            </a:r>
            <a:r>
              <a:rPr lang="en-GB" sz="900" dirty="0" smtClean="0">
                <a:solidFill>
                  <a:schemeClr val="dk1"/>
                </a:solidFill>
                <a:latin typeface="+mn-lt"/>
                <a:ea typeface="Calibri"/>
                <a:cs typeface="Calibri"/>
                <a:sym typeface="Calibri"/>
              </a:rPr>
              <a:t> make efforts to rectify the situation, but will of course respect the feelings of both parties if this arises. </a:t>
            </a:r>
            <a:endParaRPr sz="900" dirty="0">
              <a:solidFill>
                <a:schemeClr val="dk1"/>
              </a:solidFill>
              <a:latin typeface="Calibri"/>
              <a:ea typeface="Calibri"/>
              <a:cs typeface="Calibri"/>
              <a:sym typeface="Calibri"/>
            </a:endParaRPr>
          </a:p>
        </p:txBody>
      </p:sp>
      <p:sp>
        <p:nvSpPr>
          <p:cNvPr id="177" name="Shape 177"/>
          <p:cNvSpPr txBox="1">
            <a:spLocks noGrp="1"/>
          </p:cNvSpPr>
          <p:nvPr>
            <p:ph type="sldNum" idx="12"/>
          </p:nvPr>
        </p:nvSpPr>
        <p:spPr>
          <a:xfrm>
            <a:off x="3902598" y="9517545"/>
            <a:ext cx="2985558" cy="501015"/>
          </a:xfrm>
          <a:prstGeom prst="rect">
            <a:avLst/>
          </a:prstGeom>
          <a:noFill/>
          <a:ln>
            <a:noFill/>
          </a:ln>
        </p:spPr>
        <p:txBody>
          <a:bodyPr lIns="93455" tIns="46715" rIns="93455" bIns="46715" anchor="b" anchorCtr="0">
            <a:noAutofit/>
          </a:bodyPr>
          <a:lstStyle/>
          <a:p>
            <a:pPr>
              <a:buSzPct val="25000"/>
            </a:pPr>
            <a:fld id="{00000000-1234-1234-1234-123412341234}" type="slidenum">
              <a:rPr lang="en-GB">
                <a:solidFill>
                  <a:schemeClr val="dk1"/>
                </a:solidFill>
                <a:latin typeface="Calibri"/>
                <a:ea typeface="Calibri"/>
                <a:cs typeface="Calibri"/>
                <a:sym typeface="Calibri"/>
              </a:rPr>
              <a:pPr>
                <a:buSzPct val="25000"/>
              </a:pPr>
              <a:t>9</a:t>
            </a:fld>
            <a:endParaRPr lang="en-GB">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60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
        <p:nvSpPr>
          <p:cNvPr id="8" name="Rectangle 7"/>
          <p:cNvSpPr/>
          <p:nvPr userDrawn="1"/>
        </p:nvSpPr>
        <p:spPr>
          <a:xfrm>
            <a:off x="877" y="-48342"/>
            <a:ext cx="9144000" cy="308990"/>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1503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72208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31584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63740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66736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6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84639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1"/>
            <a:r>
              <a:rPr lang="en-US" dirty="0"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84594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56D65AC-1A4E-4654-94EC-DDF861FE2C99}" type="datetimeFigureOut">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030225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56D65AC-1A4E-4654-94EC-DDF861FE2C99}" type="datetimeFigureOut">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1427904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6D65AC-1A4E-4654-94EC-DDF861FE2C99}" type="datetimeFigureOut">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715633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2225120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455360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6D65AC-1A4E-4654-94EC-DDF861FE2C99}"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1921300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270387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56D65AC-1A4E-4654-94EC-DDF861FE2C99}"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CDBD43-4DAD-4CD6-A472-7312990558CD}" type="slidenum">
              <a:rPr lang="en-GB" smtClean="0"/>
              <a:t>‹#›</a:t>
            </a:fld>
            <a:endParaRPr lang="en-GB"/>
          </a:p>
        </p:txBody>
      </p:sp>
    </p:spTree>
    <p:extLst>
      <p:ext uri="{BB962C8B-B14F-4D97-AF65-F5344CB8AC3E}">
        <p14:creationId xmlns:p14="http://schemas.microsoft.com/office/powerpoint/2010/main" val="3989145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ullet points Single column">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27607" y="457877"/>
            <a:ext cx="8287427" cy="267812"/>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1"/>
          </p:nvPr>
        </p:nvSpPr>
        <p:spPr>
          <a:xfrm>
            <a:off x="427610" y="1861726"/>
            <a:ext cx="5816810" cy="3870313"/>
          </a:xfrm>
          <a:prstGeom prst="rect">
            <a:avLst/>
          </a:prstGeom>
          <a:noFill/>
          <a:ln>
            <a:noFill/>
          </a:ln>
        </p:spPr>
        <p:txBody>
          <a:bodyPr lIns="91425" tIns="91425" rIns="91425" bIns="91425" anchor="t" anchorCtr="0"/>
          <a:lstStyle>
            <a:lvl1pPr marL="140805" lvl="0" indent="-20154" algn="l" rtl="0">
              <a:lnSpc>
                <a:spcPct val="115263"/>
              </a:lnSpc>
              <a:spcBef>
                <a:spcPts val="0"/>
              </a:spcBef>
              <a:buClr>
                <a:schemeClr val="dk2"/>
              </a:buClr>
              <a:buFont typeface="Arial"/>
              <a:buChar char="•"/>
              <a:defRPr/>
            </a:lvl1pPr>
            <a:lvl2pPr marL="281608" lvl="1" indent="-21258" algn="l" rtl="0">
              <a:lnSpc>
                <a:spcPct val="115263"/>
              </a:lnSpc>
              <a:spcBef>
                <a:spcPts val="0"/>
              </a:spcBef>
              <a:buClr>
                <a:schemeClr val="dk2"/>
              </a:buClr>
              <a:buFont typeface="Arial"/>
              <a:buChar char="•"/>
              <a:defRPr/>
            </a:lvl2pPr>
            <a:lvl3pPr marL="422414" lvl="2" indent="-22363" algn="l" rtl="0">
              <a:lnSpc>
                <a:spcPct val="115263"/>
              </a:lnSpc>
              <a:spcBef>
                <a:spcPts val="0"/>
              </a:spcBef>
              <a:buClr>
                <a:schemeClr val="dk2"/>
              </a:buClr>
              <a:buFont typeface="Arial"/>
              <a:buChar char="•"/>
              <a:defRPr/>
            </a:lvl3pPr>
            <a:lvl4pPr marL="422414" lvl="3" indent="-22363" algn="l" rtl="0">
              <a:lnSpc>
                <a:spcPct val="115263"/>
              </a:lnSpc>
              <a:spcBef>
                <a:spcPts val="0"/>
              </a:spcBef>
              <a:buClr>
                <a:schemeClr val="dk2"/>
              </a:buClr>
              <a:buFont typeface="Arial"/>
              <a:buChar char="•"/>
              <a:defRPr/>
            </a:lvl4pPr>
            <a:lvl5pPr marL="422414" lvl="4" indent="-22363" algn="l" rtl="0">
              <a:lnSpc>
                <a:spcPct val="115263"/>
              </a:lnSpc>
              <a:spcBef>
                <a:spcPts val="0"/>
              </a:spcBef>
              <a:buClr>
                <a:schemeClr val="dk2"/>
              </a:buClr>
              <a:buFont typeface="Arial"/>
              <a:buChar char="•"/>
              <a:defRPr/>
            </a:lvl5pPr>
            <a:lvl6pPr marL="2243802" lvl="5" indent="-97501" algn="l" rtl="0">
              <a:spcBef>
                <a:spcPts val="360"/>
              </a:spcBef>
              <a:buClr>
                <a:schemeClr val="dk1"/>
              </a:buClr>
              <a:buFont typeface="Arial"/>
              <a:buChar char="•"/>
              <a:defRPr/>
            </a:lvl6pPr>
            <a:lvl7pPr marL="2651764" lvl="6" indent="-99063" algn="l" rtl="0">
              <a:spcBef>
                <a:spcPts val="360"/>
              </a:spcBef>
              <a:buClr>
                <a:schemeClr val="dk1"/>
              </a:buClr>
              <a:buFont typeface="Arial"/>
              <a:buChar char="•"/>
              <a:defRPr/>
            </a:lvl7pPr>
            <a:lvl8pPr marL="3059729" lvl="7" indent="-100628" algn="l" rtl="0">
              <a:spcBef>
                <a:spcPts val="360"/>
              </a:spcBef>
              <a:buClr>
                <a:schemeClr val="dk1"/>
              </a:buClr>
              <a:buFont typeface="Arial"/>
              <a:buChar char="•"/>
              <a:defRPr/>
            </a:lvl8pPr>
            <a:lvl9pPr marL="3467691" lvl="8" indent="-102191" algn="l" rtl="0">
              <a:spcBef>
                <a:spcPts val="360"/>
              </a:spcBef>
              <a:buClr>
                <a:schemeClr val="dk1"/>
              </a:buClr>
              <a:buFont typeface="Arial"/>
              <a:buChar char="•"/>
              <a:defRPr/>
            </a:lvl9pPr>
          </a:lstStyle>
          <a:p>
            <a:endParaRPr/>
          </a:p>
        </p:txBody>
      </p:sp>
      <p:sp>
        <p:nvSpPr>
          <p:cNvPr id="32" name="Shape 32"/>
          <p:cNvSpPr txBox="1">
            <a:spLocks noGrp="1"/>
          </p:cNvSpPr>
          <p:nvPr>
            <p:ph type="body" idx="2"/>
          </p:nvPr>
        </p:nvSpPr>
        <p:spPr>
          <a:xfrm>
            <a:off x="427611" y="830456"/>
            <a:ext cx="8287427" cy="895585"/>
          </a:xfrm>
          <a:prstGeom prst="rect">
            <a:avLst/>
          </a:prstGeom>
          <a:noFill/>
          <a:ln>
            <a:noFill/>
          </a:ln>
        </p:spPr>
        <p:txBody>
          <a:bodyPr lIns="91425" tIns="91425" rIns="91425" bIns="91425" anchor="t" anchorCtr="0"/>
          <a:lstStyle>
            <a:lvl1pPr marL="0" lvl="0" indent="0" rtl="0">
              <a:lnSpc>
                <a:spcPct val="100607"/>
              </a:lnSpc>
              <a:spcBef>
                <a:spcPts val="0"/>
              </a:spcBef>
              <a:buClr>
                <a:schemeClr val="dk2"/>
              </a:buClr>
              <a:buFont typeface="Arial"/>
              <a:buNone/>
              <a:defRPr/>
            </a:lvl1pPr>
            <a:lvl2pPr marL="0" lvl="1" indent="0" rtl="0">
              <a:lnSpc>
                <a:spcPct val="100607"/>
              </a:lnSpc>
              <a:spcBef>
                <a:spcPts val="0"/>
              </a:spcBef>
              <a:buClr>
                <a:srgbClr val="006AB0"/>
              </a:buClr>
              <a:buFont typeface="Arial"/>
              <a:buNone/>
              <a:defRPr/>
            </a:lvl2pPr>
            <a:lvl3pPr marL="0" lvl="2" indent="0" rtl="0">
              <a:lnSpc>
                <a:spcPct val="100607"/>
              </a:lnSpc>
              <a:spcBef>
                <a:spcPts val="0"/>
              </a:spcBef>
              <a:buClr>
                <a:srgbClr val="006AB0"/>
              </a:buClr>
              <a:buFont typeface="Arial"/>
              <a:buNone/>
              <a:defRPr/>
            </a:lvl3pPr>
            <a:lvl4pPr marL="0" lvl="3" indent="0" rtl="0">
              <a:lnSpc>
                <a:spcPct val="100607"/>
              </a:lnSpc>
              <a:spcBef>
                <a:spcPts val="0"/>
              </a:spcBef>
              <a:buClr>
                <a:srgbClr val="006AB0"/>
              </a:buClr>
              <a:buFont typeface="Arial"/>
              <a:buNone/>
              <a:defRPr/>
            </a:lvl4pPr>
            <a:lvl5pPr marL="0" lvl="4" indent="0" rtl="0">
              <a:lnSpc>
                <a:spcPct val="100607"/>
              </a:lnSpc>
              <a:spcBef>
                <a:spcPts val="0"/>
              </a:spcBef>
              <a:buClr>
                <a:srgbClr val="006AB0"/>
              </a:buClr>
              <a:buFont typeface="Arial"/>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extLst>
      <p:ext uri="{BB962C8B-B14F-4D97-AF65-F5344CB8AC3E}">
        <p14:creationId xmlns:p14="http://schemas.microsoft.com/office/powerpoint/2010/main" val="291874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3600" b="1" cap="a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ABD0B9F-A6FD-40DA-9E44-323E9D081C4E}" type="datetimeFigureOut">
              <a:rPr lang="en-GB" smtClean="0"/>
              <a:t>10/04/2017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118029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baseline="0">
                <a:solidFill>
                  <a:schemeClr val="tx1">
                    <a:lumMod val="75000"/>
                    <a:lumOff val="25000"/>
                  </a:schemeClr>
                </a:solidFill>
              </a:defRPr>
            </a:lvl1pPr>
            <a:lvl2pPr>
              <a:defRPr sz="2400" baseline="0">
                <a:solidFill>
                  <a:schemeClr val="tx1">
                    <a:lumMod val="75000"/>
                    <a:lumOff val="25000"/>
                  </a:schemeClr>
                </a:solidFill>
              </a:defRPr>
            </a:lvl2pPr>
            <a:lvl3pPr>
              <a:defRPr sz="2000" baseline="0">
                <a:solidFill>
                  <a:schemeClr val="tx1">
                    <a:lumMod val="75000"/>
                    <a:lumOff val="25000"/>
                  </a:schemeClr>
                </a:solidFill>
              </a:defRPr>
            </a:lvl3pPr>
            <a:lvl4pPr>
              <a:defRPr sz="1800" baseline="0">
                <a:solidFill>
                  <a:schemeClr val="tx1">
                    <a:lumMod val="75000"/>
                    <a:lumOff val="25000"/>
                  </a:schemeClr>
                </a:solidFill>
              </a:defRPr>
            </a:lvl4pPr>
            <a:lvl5pPr>
              <a:defRPr sz="1800" baseline="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980946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BD0B9F-A6FD-40DA-9E44-323E9D081C4E}" type="datetimeFigureOut">
              <a:rPr lang="en-GB" smtClean="0"/>
              <a:t>10/04/2017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92016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8ABD0B9F-A6FD-40DA-9E44-323E9D081C4E}" type="datetimeFigureOut">
              <a:rPr lang="en-GB" smtClean="0"/>
              <a:t>10/04/2017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286648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D0B9F-A6FD-40DA-9E44-323E9D081C4E}" type="datetimeFigureOut">
              <a:rPr lang="en-GB" smtClean="0"/>
              <a:t>10/04/2017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16189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tx1">
                    <a:lumMod val="75000"/>
                    <a:lumOff val="25000"/>
                  </a:schemeClr>
                </a:solidFill>
              </a:defRPr>
            </a:lvl1pPr>
            <a:lvl2pPr>
              <a:defRPr sz="2800" baseline="0">
                <a:solidFill>
                  <a:schemeClr val="tx1">
                    <a:lumMod val="75000"/>
                    <a:lumOff val="25000"/>
                  </a:schemeClr>
                </a:solidFill>
              </a:defRPr>
            </a:lvl2pPr>
            <a:lvl3pPr>
              <a:defRPr sz="2400" baseline="0">
                <a:solidFill>
                  <a:schemeClr val="tx1">
                    <a:lumMod val="75000"/>
                    <a:lumOff val="25000"/>
                  </a:schemeClr>
                </a:solidFill>
              </a:defRPr>
            </a:lvl3pPr>
            <a:lvl4pPr>
              <a:defRPr sz="2000" baseline="0">
                <a:solidFill>
                  <a:schemeClr val="tx1">
                    <a:lumMod val="75000"/>
                    <a:lumOff val="25000"/>
                  </a:schemeClr>
                </a:solidFill>
              </a:defRPr>
            </a:lvl4pPr>
            <a:lvl5pPr>
              <a:defRPr sz="2000" baseline="0">
                <a:solidFill>
                  <a:schemeClr val="tx1">
                    <a:lumMod val="75000"/>
                    <a:lumOff val="2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974911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baseline="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8ABD0B9F-A6FD-40DA-9E44-323E9D081C4E}" type="datetimeFigureOut">
              <a:rPr lang="en-GB" smtClean="0"/>
              <a:t>10/04/2017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AB4EB2-D23E-4A65-8216-7F2EFC2C471E}" type="slidenum">
              <a:rPr lang="en-GB" smtClean="0"/>
              <a:t>‹#›</a:t>
            </a:fld>
            <a:endParaRPr lang="en-GB"/>
          </a:p>
        </p:txBody>
      </p:sp>
    </p:spTree>
    <p:extLst>
      <p:ext uri="{BB962C8B-B14F-4D97-AF65-F5344CB8AC3E}">
        <p14:creationId xmlns:p14="http://schemas.microsoft.com/office/powerpoint/2010/main" val="64582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2132856"/>
            <a:ext cx="8229600" cy="399330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a:t>
            </a:r>
          </a:p>
          <a:p>
            <a:pPr lvl="1"/>
            <a:r>
              <a:rPr lang="en-US" dirty="0" smtClean="0"/>
              <a:t>Second level</a:t>
            </a:r>
          </a:p>
          <a:p>
            <a:pPr lvl="2"/>
            <a:endParaRPr lang="en-US" dirty="0" smtClean="0"/>
          </a:p>
          <a:p>
            <a:pPr lvl="2"/>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D0B9F-A6FD-40DA-9E44-323E9D081C4E}" type="datetimeFigureOut">
              <a:rPr lang="en-GB" smtClean="0"/>
              <a:t>10/04/2017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B4EB2-D23E-4A65-8216-7F2EFC2C471E}" type="slidenum">
              <a:rPr lang="en-GB" smtClean="0"/>
              <a:t>‹#›</a:t>
            </a:fld>
            <a:endParaRPr lang="en-GB"/>
          </a:p>
        </p:txBody>
      </p:sp>
      <p:sp>
        <p:nvSpPr>
          <p:cNvPr id="8" name="Rectangle 7"/>
          <p:cNvSpPr/>
          <p:nvPr userDrawn="1"/>
        </p:nvSpPr>
        <p:spPr>
          <a:xfrm>
            <a:off x="877" y="-48342"/>
            <a:ext cx="9144000" cy="166328"/>
          </a:xfrm>
          <a:prstGeom prst="rect">
            <a:avLst/>
          </a:prstGeom>
          <a:solidFill>
            <a:srgbClr val="B50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77" y="7456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59483" y="404664"/>
            <a:ext cx="5226788" cy="2160240"/>
          </a:xfrm>
          <a:prstGeom prst="rect">
            <a:avLst/>
          </a:prstGeom>
        </p:spPr>
      </p:pic>
    </p:spTree>
    <p:extLst>
      <p:ext uri="{BB962C8B-B14F-4D97-AF65-F5344CB8AC3E}">
        <p14:creationId xmlns:p14="http://schemas.microsoft.com/office/powerpoint/2010/main" val="675381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0" indent="0" algn="ctr" defTabSz="914400" rtl="0" eaLnBrk="1" latinLnBrk="0" hangingPunct="1">
        <a:spcBef>
          <a:spcPct val="20000"/>
        </a:spcBef>
        <a:buFont typeface="Arial" panose="020B0604020202020204" pitchFamily="34" charset="0"/>
        <a:buNone/>
        <a:defRPr sz="36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b="0" i="0" u="none"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4368" y="5682531"/>
            <a:ext cx="1134099" cy="113409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D65AC-1A4E-4654-94EC-DDF861FE2C99}" type="datetimeFigureOut">
              <a:rPr lang="en-GB" smtClean="0"/>
              <a:t>10/04/2017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DBD43-4DAD-4CD6-A472-7312990558CD}" type="slidenum">
              <a:rPr lang="en-GB" smtClean="0"/>
              <a:t>‹#›</a:t>
            </a:fld>
            <a:endParaRPr lang="en-GB"/>
          </a:p>
        </p:txBody>
      </p:sp>
      <p:sp>
        <p:nvSpPr>
          <p:cNvPr id="7" name="Rectangle 6"/>
          <p:cNvSpPr/>
          <p:nvPr userDrawn="1"/>
        </p:nvSpPr>
        <p:spPr>
          <a:xfrm>
            <a:off x="877" y="-4834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877" y="7456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877" y="6691672"/>
            <a:ext cx="9144000" cy="166328"/>
          </a:xfrm>
          <a:prstGeom prst="rect">
            <a:avLst/>
          </a:prstGeom>
          <a:solidFill>
            <a:srgbClr val="9423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3147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emccouncil.org/"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hyperlink" Target="http://www.stm-assoc.org/2015_10_22_ECPC_mentoring_scheme_guidance_document.pdf" TargetMode="External"/><Relationship Id="rId5" Type="http://schemas.openxmlformats.org/officeDocument/2006/relationships/hyperlink" Target="http://www.stm-assoc.org/2017_04_10_ECPC_Mentoring_learning_styles.pdf" TargetMode="External"/><Relationship Id="rId4" Type="http://schemas.openxmlformats.org/officeDocument/2006/relationships/hyperlink" Target="mailto:mentoring@stm-assoc.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twitter.com/stm_ecp" TargetMode="External"/><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hyperlink" Target="https://www.facebook.com/STMECPC/" TargetMode="External"/><Relationship Id="rId4" Type="http://schemas.openxmlformats.org/officeDocument/2006/relationships/hyperlink" Target="https://www.linkedin.com/groups/818423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stm-assoc.org/2017_04_10_ECPC_Mentoring_learning_styles.pdf"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2708920"/>
            <a:ext cx="7772400" cy="1470025"/>
          </a:xfrm>
        </p:spPr>
        <p:txBody>
          <a:bodyPr>
            <a:normAutofit fontScale="90000"/>
          </a:bodyPr>
          <a:lstStyle/>
          <a:p>
            <a:r>
              <a:rPr lang="en-GB" sz="4000" b="1" dirty="0"/>
              <a:t>STM Mentoring Programme </a:t>
            </a:r>
            <a:r>
              <a:rPr lang="en-GB" sz="4000" b="1" dirty="0" smtClean="0"/>
              <a:t>2017</a:t>
            </a:r>
            <a:br>
              <a:rPr lang="en-GB" sz="4000" b="1" dirty="0" smtClean="0"/>
            </a:br>
            <a:r>
              <a:rPr lang="en-GB" sz="4000" b="1" dirty="0" smtClean="0"/>
              <a:t>Mentee Presentation</a:t>
            </a:r>
            <a:r>
              <a:rPr lang="en-GB" dirty="0" smtClean="0"/>
              <a:t/>
            </a:r>
            <a:br>
              <a:rPr lang="en-GB" dirty="0" smtClean="0"/>
            </a:br>
            <a:r>
              <a:rPr lang="en-GB" sz="3600" dirty="0" smtClean="0"/>
              <a:t>Monday 10</a:t>
            </a:r>
            <a:r>
              <a:rPr lang="en-GB" sz="3600" baseline="30000" dirty="0" smtClean="0"/>
              <a:t>th</a:t>
            </a:r>
            <a:r>
              <a:rPr lang="en-GB" sz="3600" dirty="0" smtClean="0"/>
              <a:t> April, 2017</a:t>
            </a:r>
            <a:endParaRPr lang="en-GB" sz="3600" dirty="0"/>
          </a:p>
        </p:txBody>
      </p:sp>
      <p:pic>
        <p:nvPicPr>
          <p:cNvPr id="8" name="Shape 829"/>
          <p:cNvPicPr preferRelativeResize="0"/>
          <p:nvPr/>
        </p:nvPicPr>
        <p:blipFill rotWithShape="1">
          <a:blip r:embed="rId3">
            <a:alphaModFix/>
          </a:blip>
          <a:srcRect/>
          <a:stretch/>
        </p:blipFill>
        <p:spPr>
          <a:xfrm>
            <a:off x="3635896" y="4365104"/>
            <a:ext cx="1800200" cy="2304256"/>
          </a:xfrm>
          <a:prstGeom prst="rect">
            <a:avLst/>
          </a:prstGeom>
          <a:noFill/>
          <a:ln>
            <a:noFill/>
          </a:ln>
        </p:spPr>
      </p:pic>
    </p:spTree>
    <p:extLst>
      <p:ext uri="{BB962C8B-B14F-4D97-AF65-F5344CB8AC3E}">
        <p14:creationId xmlns:p14="http://schemas.microsoft.com/office/powerpoint/2010/main" val="306479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type="body" idx="2"/>
          </p:nvPr>
        </p:nvSpPr>
        <p:spPr>
          <a:xfrm>
            <a:off x="439774" y="1158642"/>
            <a:ext cx="7643189" cy="5366702"/>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179972" lvl="0" indent="-65672">
              <a:lnSpc>
                <a:spcPct val="120000"/>
              </a:lnSpc>
              <a:buSzPct val="25000"/>
            </a:pPr>
            <a:r>
              <a:rPr lang="en-GB" sz="2000" b="1" dirty="0" smtClean="0">
                <a:solidFill>
                  <a:srgbClr val="222222"/>
                </a:solidFill>
                <a:latin typeface="Arial"/>
                <a:ea typeface="Arial"/>
                <a:cs typeface="Arial"/>
                <a:sym typeface="Arial"/>
              </a:rPr>
              <a:t>For </a:t>
            </a:r>
            <a:r>
              <a:rPr lang="en-GB" sz="2000" b="1" dirty="0">
                <a:solidFill>
                  <a:srgbClr val="222222"/>
                </a:solidFill>
                <a:latin typeface="Arial"/>
                <a:ea typeface="Arial"/>
                <a:cs typeface="Arial"/>
                <a:sym typeface="Arial"/>
              </a:rPr>
              <a:t>Mentees</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Gains from the mentor’s expertise and industry experience</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Receives critical feedback in key areas</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Develops a sharper focus on what is needed to grow professionally</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Learns specific skills and knowledge</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Networks with a more experienced employee</a:t>
            </a:r>
          </a:p>
          <a:p>
            <a:pPr marL="285750" lvl="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  Has a friendly ear with which to share frustrations as well as </a:t>
            </a:r>
            <a:r>
              <a:rPr lang="en-GB" sz="2000" dirty="0" smtClean="0">
                <a:solidFill>
                  <a:schemeClr val="dk1"/>
                </a:solidFill>
                <a:latin typeface="Arial"/>
                <a:ea typeface="Arial"/>
                <a:cs typeface="Arial"/>
                <a:sym typeface="Arial"/>
              </a:rPr>
              <a:t>successes</a:t>
            </a:r>
          </a:p>
        </p:txBody>
      </p:sp>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Outcomes for successful mentoring partnerships</a:t>
            </a:r>
          </a:p>
        </p:txBody>
      </p:sp>
    </p:spTree>
    <p:extLst>
      <p:ext uri="{BB962C8B-B14F-4D97-AF65-F5344CB8AC3E}">
        <p14:creationId xmlns:p14="http://schemas.microsoft.com/office/powerpoint/2010/main" val="225894720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Outcomes for successful mentoring partnerships</a:t>
            </a:r>
          </a:p>
        </p:txBody>
      </p:sp>
      <p:sp>
        <p:nvSpPr>
          <p:cNvPr id="9" name="Shape 191"/>
          <p:cNvSpPr txBox="1">
            <a:spLocks noGrp="1"/>
          </p:cNvSpPr>
          <p:nvPr>
            <p:ph type="body" idx="2"/>
          </p:nvPr>
        </p:nvSpPr>
        <p:spPr>
          <a:xfrm>
            <a:off x="439774" y="1158642"/>
            <a:ext cx="7643189" cy="5366702"/>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179972" indent="-65672">
              <a:lnSpc>
                <a:spcPct val="120000"/>
              </a:lnSpc>
              <a:buSzPct val="25000"/>
            </a:pPr>
            <a:r>
              <a:rPr lang="en-GB" sz="2000" b="1" dirty="0">
                <a:solidFill>
                  <a:srgbClr val="222222"/>
                </a:solidFill>
                <a:latin typeface="Arial"/>
                <a:ea typeface="Arial"/>
                <a:cs typeface="Arial"/>
                <a:sym typeface="Arial"/>
              </a:rPr>
              <a:t>For </a:t>
            </a:r>
            <a:r>
              <a:rPr lang="en-GB" sz="2000" b="1" dirty="0" smtClean="0">
                <a:solidFill>
                  <a:srgbClr val="222222"/>
                </a:solidFill>
                <a:latin typeface="Arial"/>
                <a:ea typeface="Arial"/>
                <a:cs typeface="Arial"/>
                <a:sym typeface="Arial"/>
              </a:rPr>
              <a:t>Mentors and Mentees</a:t>
            </a:r>
            <a:endParaRPr lang="en-GB" sz="2000" b="1" dirty="0">
              <a:solidFill>
                <a:srgbClr val="222222"/>
              </a:solidFill>
              <a:latin typeface="Arial"/>
              <a:ea typeface="Arial"/>
              <a:cs typeface="Arial"/>
              <a:sym typeface="Arial"/>
            </a:endParaRP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Enhances </a:t>
            </a:r>
            <a:r>
              <a:rPr lang="en-GB" sz="2000" dirty="0">
                <a:solidFill>
                  <a:schemeClr val="dk1"/>
                </a:solidFill>
                <a:latin typeface="Arial"/>
                <a:ea typeface="Arial"/>
                <a:cs typeface="Arial"/>
                <a:sym typeface="Arial"/>
              </a:rPr>
              <a:t>professional development</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Gain </a:t>
            </a:r>
            <a:r>
              <a:rPr lang="en-GB" sz="2000" dirty="0">
                <a:solidFill>
                  <a:schemeClr val="dk1"/>
                </a:solidFill>
                <a:latin typeface="Arial"/>
                <a:ea typeface="Arial"/>
                <a:cs typeface="Arial"/>
                <a:sym typeface="Arial"/>
              </a:rPr>
              <a:t>from exposure to other organisational cultures</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Creating </a:t>
            </a:r>
            <a:r>
              <a:rPr lang="en-GB" sz="2000" dirty="0">
                <a:solidFill>
                  <a:schemeClr val="dk1"/>
                </a:solidFill>
                <a:latin typeface="Arial"/>
                <a:ea typeface="Arial"/>
                <a:cs typeface="Arial"/>
                <a:sym typeface="Arial"/>
              </a:rPr>
              <a:t>a mentoring culture promotes individual employee growth and development</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Breaks </a:t>
            </a:r>
            <a:r>
              <a:rPr lang="en-GB" sz="2000" dirty="0">
                <a:solidFill>
                  <a:schemeClr val="dk1"/>
                </a:solidFill>
                <a:latin typeface="Arial"/>
                <a:ea typeface="Arial"/>
                <a:cs typeface="Arial"/>
                <a:sym typeface="Arial"/>
              </a:rPr>
              <a:t>down the "silo" mentality</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Elevates </a:t>
            </a:r>
            <a:r>
              <a:rPr lang="en-GB" sz="2000" dirty="0">
                <a:solidFill>
                  <a:schemeClr val="dk1"/>
                </a:solidFill>
                <a:latin typeface="Arial"/>
                <a:ea typeface="Arial"/>
                <a:cs typeface="Arial"/>
                <a:sym typeface="Arial"/>
              </a:rPr>
              <a:t>knowledge transfer</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sym typeface="Arial"/>
              </a:rPr>
              <a:t>E</a:t>
            </a:r>
            <a:r>
              <a:rPr lang="en-GB" sz="2000" dirty="0" smtClean="0">
                <a:solidFill>
                  <a:schemeClr val="dk1"/>
                </a:solidFill>
                <a:latin typeface="Arial"/>
                <a:ea typeface="Arial"/>
                <a:cs typeface="Arial"/>
                <a:sym typeface="Arial"/>
              </a:rPr>
              <a:t>nhances </a:t>
            </a:r>
            <a:r>
              <a:rPr lang="en-GB" sz="2000" dirty="0">
                <a:solidFill>
                  <a:schemeClr val="dk1"/>
                </a:solidFill>
                <a:latin typeface="Arial"/>
                <a:ea typeface="Arial"/>
                <a:cs typeface="Arial"/>
                <a:sym typeface="Arial"/>
              </a:rPr>
              <a:t>strategic business initiatives</a:t>
            </a:r>
          </a:p>
          <a:p>
            <a:pPr marL="285750" indent="-285750">
              <a:lnSpc>
                <a:spcPct val="150000"/>
              </a:lnSpc>
              <a:buClrTx/>
              <a:buSzPct val="100000"/>
              <a:buFont typeface="Arial" pitchFamily="34" charset="0"/>
              <a:buChar char="•"/>
            </a:pPr>
            <a:r>
              <a:rPr lang="en-GB" sz="2000" dirty="0" smtClean="0">
                <a:solidFill>
                  <a:schemeClr val="dk1"/>
                </a:solidFill>
                <a:latin typeface="Arial"/>
                <a:ea typeface="Arial"/>
                <a:cs typeface="Arial"/>
                <a:sym typeface="Arial"/>
              </a:rPr>
              <a:t>Encourages staff retention </a:t>
            </a:r>
            <a:r>
              <a:rPr lang="en-GB" sz="2000" dirty="0">
                <a:solidFill>
                  <a:schemeClr val="dk1"/>
                </a:solidFill>
                <a:latin typeface="Arial"/>
                <a:ea typeface="Arial"/>
                <a:cs typeface="Arial"/>
                <a:sym typeface="Arial"/>
              </a:rPr>
              <a:t>and reduces turnover costs</a:t>
            </a:r>
          </a:p>
          <a:p>
            <a:pPr marL="140805" lvl="0" indent="-140805">
              <a:lnSpc>
                <a:spcPct val="136875"/>
              </a:lnSpc>
              <a:buSzPct val="25000"/>
            </a:pPr>
            <a:endParaRPr lang="en-GB" sz="1800" dirty="0">
              <a:solidFill>
                <a:schemeClr val="dk1"/>
              </a:solidFill>
              <a:latin typeface="Arial"/>
              <a:ea typeface="Arial"/>
              <a:cs typeface="Arial"/>
              <a:sym typeface="Arial"/>
            </a:endParaRPr>
          </a:p>
          <a:p>
            <a:pPr marL="179972" lvl="0" indent="-65672">
              <a:lnSpc>
                <a:spcPct val="120000"/>
              </a:lnSpc>
              <a:buSzPct val="25000"/>
            </a:pPr>
            <a:endParaRPr lang="en-GB" sz="2000" dirty="0">
              <a:solidFill>
                <a:schemeClr val="dk1"/>
              </a:solidFill>
              <a:latin typeface="Arial"/>
              <a:ea typeface="Arial"/>
              <a:cs typeface="Arial"/>
              <a:sym typeface="Arial"/>
            </a:endParaRPr>
          </a:p>
          <a:p>
            <a:pPr marL="140805" indent="-140805">
              <a:lnSpc>
                <a:spcPct val="150000"/>
              </a:lnSpc>
              <a:buSzPct val="100000"/>
              <a:buFont typeface="Arial"/>
              <a:buChar char="•"/>
            </a:pPr>
            <a:endParaRPr lang="en-GB" sz="14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248845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fade">
                                      <p:cBhvr>
                                        <p:cTn id="4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395536" y="620688"/>
            <a:ext cx="8287429" cy="400277"/>
          </a:xfrm>
          <a:prstGeom prst="rect">
            <a:avLst/>
          </a:prstGeom>
          <a:noFill/>
          <a:ln>
            <a:noFill/>
          </a:ln>
        </p:spPr>
        <p:txBody>
          <a:bodyPr vert="horz" lIns="0" tIns="0" rIns="0" bIns="0" rtlCol="0" anchor="t" anchorCtr="0">
            <a:noAutofit/>
          </a:bodyPr>
          <a:lstStyle/>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a:p>
            <a:pPr indent="-140805">
              <a:lnSpc>
                <a:spcPct val="78214"/>
              </a:lnSpc>
              <a:buSzPct val="25000"/>
              <a:buNone/>
            </a:pPr>
            <a:endParaRPr sz="2800" dirty="0">
              <a:solidFill>
                <a:schemeClr val="accent4">
                  <a:lumMod val="75000"/>
                </a:schemeClr>
              </a:solidFill>
              <a:latin typeface="Arial"/>
              <a:ea typeface="Arial"/>
              <a:cs typeface="Arial"/>
              <a:sym typeface="Arial"/>
            </a:endParaRPr>
          </a:p>
        </p:txBody>
      </p:sp>
      <p:graphicFrame>
        <p:nvGraphicFramePr>
          <p:cNvPr id="5" name="Diagram 4"/>
          <p:cNvGraphicFramePr/>
          <p:nvPr>
            <p:extLst>
              <p:ext uri="{D42A27DB-BD31-4B8C-83A1-F6EECF244321}">
                <p14:modId xmlns:p14="http://schemas.microsoft.com/office/powerpoint/2010/main" val="1532691317"/>
              </p:ext>
            </p:extLst>
          </p:nvPr>
        </p:nvGraphicFramePr>
        <p:xfrm>
          <a:off x="323528" y="980728"/>
          <a:ext cx="8424936"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indent="-140805">
              <a:lnSpc>
                <a:spcPct val="78214"/>
              </a:lnSpc>
              <a:buSzPct val="25000"/>
            </a:pPr>
            <a:r>
              <a:rPr lang="en-GB" sz="2800" dirty="0">
                <a:solidFill>
                  <a:schemeClr val="accent4">
                    <a:lumMod val="75000"/>
                  </a:schemeClr>
                </a:solidFill>
                <a:latin typeface="Arial"/>
                <a:ea typeface="Arial"/>
                <a:cs typeface="Arial"/>
                <a:sym typeface="Arial"/>
              </a:rPr>
              <a:t>Personal Effectiveness through Mentoring – Action!</a:t>
            </a:r>
          </a:p>
        </p:txBody>
      </p:sp>
    </p:spTree>
    <p:extLst>
      <p:ext uri="{BB962C8B-B14F-4D97-AF65-F5344CB8AC3E}">
        <p14:creationId xmlns:p14="http://schemas.microsoft.com/office/powerpoint/2010/main" val="16309877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347408" y="1340768"/>
            <a:ext cx="8329048" cy="5040560"/>
          </a:xfrm>
          <a:prstGeom prst="rect">
            <a:avLst/>
          </a:prstGeom>
          <a:noFill/>
          <a:ln>
            <a:noFill/>
          </a:ln>
        </p:spPr>
        <p:txBody>
          <a:bodyPr lIns="0" tIns="0" rIns="0" bIns="0" numCol="1" anchor="t" anchorCtr="0">
            <a:noAutofit/>
          </a:bodyPr>
          <a:lstStyle/>
          <a:p>
            <a:pPr marL="285750" marR="0" lvl="0" indent="-285750" algn="l" rtl="0">
              <a:lnSpc>
                <a:spcPct val="150000"/>
              </a:lnSpc>
              <a:spcBef>
                <a:spcPts val="0"/>
              </a:spcBef>
              <a:buClrTx/>
              <a:buSzPct val="100000"/>
              <a:buFont typeface="Arial" pitchFamily="34" charset="0"/>
              <a:buChar char="•"/>
            </a:pPr>
            <a:r>
              <a:rPr lang="en-GB" sz="2000" dirty="0" smtClean="0">
                <a:solidFill>
                  <a:schemeClr val="dk1"/>
                </a:solidFill>
                <a:latin typeface="Arial"/>
                <a:ea typeface="Arial"/>
                <a:cs typeface="Arial"/>
                <a:sym typeface="Arial"/>
              </a:rPr>
              <a:t>Arrange first meeting, if you have not already done so</a:t>
            </a: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Considering completing the Learning Style Questionnaire</a:t>
            </a: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Let </a:t>
            </a:r>
            <a:r>
              <a:rPr lang="en-GB" sz="2000" b="0" i="0" u="none" strike="noStrike" cap="none" dirty="0">
                <a:solidFill>
                  <a:schemeClr val="dk1"/>
                </a:solidFill>
                <a:latin typeface="Arial"/>
                <a:ea typeface="Arial"/>
                <a:cs typeface="Arial"/>
                <a:sym typeface="Arial"/>
              </a:rPr>
              <a:t>your </a:t>
            </a:r>
            <a:r>
              <a:rPr lang="en-GB" sz="2000" b="0" i="0" u="none" strike="noStrike" cap="none" dirty="0" smtClean="0">
                <a:solidFill>
                  <a:schemeClr val="dk1"/>
                </a:solidFill>
                <a:latin typeface="Arial"/>
                <a:ea typeface="Arial"/>
                <a:cs typeface="Arial"/>
                <a:sym typeface="Arial"/>
              </a:rPr>
              <a:t>teams/Line Manager </a:t>
            </a:r>
            <a:r>
              <a:rPr lang="en-GB" sz="2000" b="0" i="0" u="none" strike="noStrike" cap="none" dirty="0">
                <a:solidFill>
                  <a:schemeClr val="dk1"/>
                </a:solidFill>
                <a:latin typeface="Arial"/>
                <a:ea typeface="Arial"/>
                <a:cs typeface="Arial"/>
                <a:sym typeface="Arial"/>
              </a:rPr>
              <a:t>know you are </a:t>
            </a:r>
            <a:r>
              <a:rPr lang="en-GB" sz="2000" b="0" i="0" u="none" strike="noStrike" cap="none" dirty="0" smtClean="0">
                <a:solidFill>
                  <a:schemeClr val="dk1"/>
                </a:solidFill>
                <a:latin typeface="Arial"/>
                <a:ea typeface="Arial"/>
                <a:cs typeface="Arial"/>
                <a:sym typeface="Arial"/>
              </a:rPr>
              <a:t>involved in the program</a:t>
            </a:r>
            <a:endParaRPr lang="en-GB" sz="2000" b="0" i="0" u="none" strike="noStrike" cap="none" dirty="0">
              <a:solidFill>
                <a:schemeClr val="dk1"/>
              </a:solidFill>
              <a:latin typeface="Arial"/>
              <a:ea typeface="Arial"/>
              <a:cs typeface="Arial"/>
              <a:sym typeface="Arial"/>
            </a:endParaRP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Source resources </a:t>
            </a:r>
            <a:r>
              <a:rPr lang="en-GB" sz="2000" b="0" i="0" u="none" strike="noStrike" cap="none" dirty="0">
                <a:solidFill>
                  <a:schemeClr val="dk1"/>
                </a:solidFill>
                <a:latin typeface="Arial"/>
                <a:ea typeface="Arial"/>
                <a:cs typeface="Arial"/>
                <a:sym typeface="Arial"/>
              </a:rPr>
              <a:t>and handy hints to help you</a:t>
            </a:r>
          </a:p>
          <a:p>
            <a:pPr marL="285750" marR="0" lvl="0" indent="-285750" algn="l" rtl="0">
              <a:lnSpc>
                <a:spcPct val="150000"/>
              </a:lnSpc>
              <a:spcBef>
                <a:spcPts val="0"/>
              </a:spcBef>
              <a:buClrTx/>
              <a:buSzPct val="100000"/>
              <a:buFont typeface="Arial" pitchFamily="34" charset="0"/>
              <a:buChar char="•"/>
            </a:pPr>
            <a:r>
              <a:rPr lang="en-GB" sz="2000" b="0" i="0" u="none" strike="noStrike" cap="none" dirty="0" smtClean="0">
                <a:solidFill>
                  <a:schemeClr val="dk1"/>
                </a:solidFill>
                <a:latin typeface="Arial"/>
                <a:ea typeface="Arial"/>
                <a:cs typeface="Arial"/>
                <a:sym typeface="Arial"/>
              </a:rPr>
              <a:t>Agree desired objectives and outcomes with Mentor, along with a </a:t>
            </a:r>
            <a:r>
              <a:rPr lang="en-GB" sz="2000" dirty="0" smtClean="0">
                <a:solidFill>
                  <a:schemeClr val="dk1"/>
                </a:solidFill>
                <a:latin typeface="Arial"/>
                <a:ea typeface="Arial"/>
                <a:cs typeface="Arial"/>
                <a:sym typeface="Arial"/>
              </a:rPr>
              <a:t>provisional timeline for relationship (suggestion: 10 to 12 months)</a:t>
            </a:r>
          </a:p>
          <a:p>
            <a:pPr marL="285750" marR="0" lvl="0" indent="-285750" algn="l" rtl="0">
              <a:lnSpc>
                <a:spcPct val="150000"/>
              </a:lnSpc>
              <a:spcBef>
                <a:spcPts val="0"/>
              </a:spcBef>
              <a:buClrTx/>
              <a:buSzPct val="100000"/>
              <a:buFont typeface="Arial" pitchFamily="34" charset="0"/>
              <a:buChar char="•"/>
            </a:pPr>
            <a:r>
              <a:rPr lang="en-GB" sz="2000" dirty="0" smtClean="0">
                <a:solidFill>
                  <a:schemeClr val="dk1"/>
                </a:solidFill>
                <a:latin typeface="Arial"/>
                <a:ea typeface="Arial"/>
                <a:cs typeface="Arial"/>
                <a:sym typeface="Arial"/>
              </a:rPr>
              <a:t>Contact the STM Mentoring Team if you have any questions!</a:t>
            </a: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What happens next?</a:t>
            </a:r>
          </a:p>
        </p:txBody>
      </p:sp>
    </p:spTree>
    <p:extLst>
      <p:ext uri="{BB962C8B-B14F-4D97-AF65-F5344CB8AC3E}">
        <p14:creationId xmlns:p14="http://schemas.microsoft.com/office/powerpoint/2010/main" val="26050647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347408" y="1340768"/>
            <a:ext cx="8329048" cy="5040560"/>
          </a:xfrm>
          <a:prstGeom prst="rect">
            <a:avLst/>
          </a:prstGeom>
          <a:noFill/>
          <a:ln>
            <a:noFill/>
          </a:ln>
        </p:spPr>
        <p:txBody>
          <a:bodyPr lIns="0" tIns="0" rIns="0" bIns="0" numCol="1" anchor="t" anchorCtr="0">
            <a:noAutofit/>
          </a:bodyPr>
          <a:lstStyle/>
          <a:p>
            <a:pPr marL="285750" lvl="0" indent="-285750">
              <a:lnSpc>
                <a:spcPct val="150000"/>
              </a:lnSpc>
              <a:buClrTx/>
              <a:buSzPct val="100000"/>
              <a:buFont typeface="Arial" pitchFamily="34" charset="0"/>
              <a:buChar char="•"/>
            </a:pPr>
            <a:r>
              <a:rPr lang="en-US" sz="1600" dirty="0" smtClean="0">
                <a:solidFill>
                  <a:schemeClr val="tx1"/>
                </a:solidFill>
              </a:rPr>
              <a:t>Prepare for Meeting</a:t>
            </a:r>
          </a:p>
          <a:p>
            <a:pPr marL="171450" lvl="0" indent="-171450">
              <a:lnSpc>
                <a:spcPct val="150000"/>
              </a:lnSpc>
              <a:buClrTx/>
              <a:buSzPct val="100000"/>
              <a:buFont typeface="Wingdings" pitchFamily="2" charset="2"/>
              <a:buChar char="Ø"/>
            </a:pPr>
            <a:r>
              <a:rPr lang="en-US" sz="1200" dirty="0" smtClean="0">
                <a:solidFill>
                  <a:schemeClr val="tx1"/>
                </a:solidFill>
              </a:rPr>
              <a:t>“My </a:t>
            </a:r>
            <a:r>
              <a:rPr lang="en-US" sz="1200" dirty="0">
                <a:solidFill>
                  <a:schemeClr val="tx1"/>
                </a:solidFill>
              </a:rPr>
              <a:t>advice for the next class of mentors would be to have some </a:t>
            </a:r>
            <a:r>
              <a:rPr lang="en-US" sz="1200" dirty="0" smtClean="0">
                <a:solidFill>
                  <a:schemeClr val="tx1"/>
                </a:solidFill>
              </a:rPr>
              <a:t>guidelines </a:t>
            </a:r>
            <a:r>
              <a:rPr lang="en-US" sz="1200" dirty="0">
                <a:solidFill>
                  <a:schemeClr val="tx1"/>
                </a:solidFill>
              </a:rPr>
              <a:t>or sample topics/conversations </a:t>
            </a:r>
            <a:r>
              <a:rPr lang="en-US" sz="1200" dirty="0" smtClean="0">
                <a:solidFill>
                  <a:schemeClr val="tx1"/>
                </a:solidFill>
              </a:rPr>
              <a:t>prepared”</a:t>
            </a:r>
          </a:p>
          <a:p>
            <a:pPr marL="171450" lvl="0" indent="-171450">
              <a:lnSpc>
                <a:spcPct val="150000"/>
              </a:lnSpc>
              <a:buClrTx/>
              <a:buSzPct val="100000"/>
              <a:buFont typeface="Wingdings" pitchFamily="2" charset="2"/>
              <a:buChar char="Ø"/>
            </a:pPr>
            <a:r>
              <a:rPr lang="en-GB" sz="1200" dirty="0" smtClean="0">
                <a:solidFill>
                  <a:schemeClr val="tx1"/>
                </a:solidFill>
              </a:rPr>
              <a:t>“We </a:t>
            </a:r>
            <a:r>
              <a:rPr lang="en-GB" sz="1200" dirty="0">
                <a:solidFill>
                  <a:schemeClr val="tx1"/>
                </a:solidFill>
              </a:rPr>
              <a:t>chat once a month on topics that he brings to the table and emails me in advance of </a:t>
            </a:r>
            <a:r>
              <a:rPr lang="en-GB" sz="1200" dirty="0" smtClean="0">
                <a:solidFill>
                  <a:schemeClr val="tx1"/>
                </a:solidFill>
              </a:rPr>
              <a:t>meetings”</a:t>
            </a:r>
            <a:endParaRPr lang="en-US" sz="1200" dirty="0" smtClean="0">
              <a:solidFill>
                <a:schemeClr val="tx1"/>
              </a:solidFill>
            </a:endParaRPr>
          </a:p>
          <a:p>
            <a:pPr marL="285750" lvl="0" indent="-285750">
              <a:lnSpc>
                <a:spcPct val="150000"/>
              </a:lnSpc>
              <a:buClrTx/>
              <a:buSzPct val="100000"/>
              <a:buFont typeface="Arial" pitchFamily="34" charset="0"/>
              <a:buChar char="•"/>
            </a:pPr>
            <a:r>
              <a:rPr lang="en-US" sz="1600" dirty="0" smtClean="0">
                <a:solidFill>
                  <a:schemeClr val="tx1"/>
                </a:solidFill>
              </a:rPr>
              <a:t>Agree Meeting Structure</a:t>
            </a:r>
          </a:p>
          <a:p>
            <a:pPr marL="171450" lvl="0" indent="-171450">
              <a:lnSpc>
                <a:spcPct val="150000"/>
              </a:lnSpc>
              <a:buClrTx/>
              <a:buSzPct val="100000"/>
              <a:buFont typeface="Wingdings" pitchFamily="2" charset="2"/>
              <a:buChar char="Ø"/>
            </a:pPr>
            <a:r>
              <a:rPr lang="en-US" sz="1200" dirty="0" smtClean="0">
                <a:solidFill>
                  <a:schemeClr val="tx1"/>
                </a:solidFill>
              </a:rPr>
              <a:t>“My </a:t>
            </a:r>
            <a:r>
              <a:rPr lang="en-US" sz="1200" dirty="0">
                <a:solidFill>
                  <a:schemeClr val="tx1"/>
                </a:solidFill>
              </a:rPr>
              <a:t>mentor and I got along really, really well, but without a formal structure in place and with both of us being very </a:t>
            </a:r>
            <a:r>
              <a:rPr lang="en-US" sz="1200" dirty="0" smtClean="0">
                <a:solidFill>
                  <a:schemeClr val="tx1"/>
                </a:solidFill>
              </a:rPr>
              <a:t> busy</a:t>
            </a:r>
            <a:r>
              <a:rPr lang="en-US" sz="1200" dirty="0">
                <a:solidFill>
                  <a:schemeClr val="tx1"/>
                </a:solidFill>
              </a:rPr>
              <a:t>, it just didn’t take </a:t>
            </a:r>
            <a:r>
              <a:rPr lang="en-US" sz="1200" dirty="0" smtClean="0">
                <a:solidFill>
                  <a:schemeClr val="tx1"/>
                </a:solidFill>
              </a:rPr>
              <a:t>off”</a:t>
            </a:r>
          </a:p>
          <a:p>
            <a:pPr marL="285750" lvl="0" indent="-285750">
              <a:lnSpc>
                <a:spcPct val="150000"/>
              </a:lnSpc>
              <a:buClrTx/>
              <a:buSzPct val="100000"/>
              <a:buFont typeface="Arial" pitchFamily="34" charset="0"/>
              <a:buChar char="•"/>
            </a:pPr>
            <a:r>
              <a:rPr lang="en-AU" sz="1600" dirty="0" smtClean="0">
                <a:solidFill>
                  <a:schemeClr val="tx1"/>
                </a:solidFill>
              </a:rPr>
              <a:t>Review</a:t>
            </a:r>
          </a:p>
          <a:p>
            <a:pPr marL="285750" lvl="0" indent="-285750">
              <a:lnSpc>
                <a:spcPct val="150000"/>
              </a:lnSpc>
              <a:buClrTx/>
              <a:buSzPct val="100000"/>
              <a:buFont typeface="Wingdings" pitchFamily="2" charset="2"/>
              <a:buChar char="Ø"/>
            </a:pPr>
            <a:r>
              <a:rPr lang="en-AU" sz="1200" dirty="0" smtClean="0">
                <a:solidFill>
                  <a:schemeClr val="tx1"/>
                </a:solidFill>
              </a:rPr>
              <a:t>“I </a:t>
            </a:r>
            <a:r>
              <a:rPr lang="en-AU" sz="1200" dirty="0">
                <a:solidFill>
                  <a:schemeClr val="tx1"/>
                </a:solidFill>
              </a:rPr>
              <a:t>wouldn’t have minded a little bit of homework either to encourage reflection on what my objectives were and how these were met throughout the relationship</a:t>
            </a:r>
            <a:r>
              <a:rPr lang="en-US" sz="1200" dirty="0" smtClean="0">
                <a:solidFill>
                  <a:schemeClr val="tx1"/>
                </a:solidFill>
              </a:rPr>
              <a:t>” </a:t>
            </a:r>
          </a:p>
          <a:p>
            <a:pPr marL="285750" lvl="0" indent="-285750">
              <a:lnSpc>
                <a:spcPct val="150000"/>
              </a:lnSpc>
              <a:buClrTx/>
              <a:buSzPct val="100000"/>
              <a:buFont typeface="Wingdings" pitchFamily="2" charset="2"/>
              <a:buChar char="Ø"/>
            </a:pPr>
            <a:r>
              <a:rPr lang="en-GB" sz="1200" dirty="0" smtClean="0">
                <a:solidFill>
                  <a:schemeClr val="tx1"/>
                </a:solidFill>
              </a:rPr>
              <a:t>“I </a:t>
            </a:r>
            <a:r>
              <a:rPr lang="en-GB" sz="1200" dirty="0">
                <a:solidFill>
                  <a:schemeClr val="tx1"/>
                </a:solidFill>
              </a:rPr>
              <a:t>didn’t even realize that we are coming to a close in a few weeks; in other words, for me the mentee/mentor relationship is going well, but I had lost sight of the timeframe </a:t>
            </a:r>
            <a:r>
              <a:rPr lang="en-GB" sz="1200" dirty="0" smtClean="0">
                <a:solidFill>
                  <a:schemeClr val="tx1"/>
                </a:solidFill>
              </a:rPr>
              <a:t>vis-à-vis </a:t>
            </a:r>
            <a:r>
              <a:rPr lang="en-GB" sz="1200" dirty="0">
                <a:solidFill>
                  <a:schemeClr val="tx1"/>
                </a:solidFill>
              </a:rPr>
              <a:t>the official </a:t>
            </a:r>
            <a:r>
              <a:rPr lang="en-GB" sz="1200" dirty="0" smtClean="0">
                <a:solidFill>
                  <a:schemeClr val="tx1"/>
                </a:solidFill>
              </a:rPr>
              <a:t>program”</a:t>
            </a:r>
          </a:p>
          <a:p>
            <a:pPr marL="285750" lvl="0" indent="-285750">
              <a:lnSpc>
                <a:spcPct val="150000"/>
              </a:lnSpc>
              <a:buClrTx/>
              <a:buSzPct val="100000"/>
              <a:buFont typeface="Wingdings" pitchFamily="2" charset="2"/>
              <a:buChar char="Ø"/>
            </a:pPr>
            <a:r>
              <a:rPr lang="en-GB" sz="1200" dirty="0" smtClean="0">
                <a:solidFill>
                  <a:schemeClr val="tx1"/>
                </a:solidFill>
              </a:rPr>
              <a:t>“Feedback </a:t>
            </a:r>
            <a:r>
              <a:rPr lang="en-GB" sz="1200" dirty="0">
                <a:solidFill>
                  <a:schemeClr val="tx1"/>
                </a:solidFill>
              </a:rPr>
              <a:t>on my coaching skills might be nice too – has it been worthwhile for my mentee</a:t>
            </a:r>
            <a:r>
              <a:rPr lang="en-GB" sz="1200" dirty="0" smtClean="0">
                <a:solidFill>
                  <a:schemeClr val="tx1"/>
                </a:solidFill>
              </a:rPr>
              <a:t>?”</a:t>
            </a:r>
          </a:p>
          <a:p>
            <a:pPr marL="285750" indent="-285750">
              <a:lnSpc>
                <a:spcPct val="150000"/>
              </a:lnSpc>
              <a:buClrTx/>
              <a:buSzPct val="100000"/>
              <a:buFont typeface="Arial" pitchFamily="34" charset="0"/>
              <a:buChar char="•"/>
            </a:pPr>
            <a:r>
              <a:rPr lang="en-GB" sz="1600" dirty="0" smtClean="0">
                <a:solidFill>
                  <a:schemeClr val="tx1"/>
                </a:solidFill>
              </a:rPr>
              <a:t>Enjoy the process!</a:t>
            </a:r>
          </a:p>
          <a:p>
            <a:pPr marL="285750" indent="-285750">
              <a:lnSpc>
                <a:spcPct val="150000"/>
              </a:lnSpc>
              <a:buClrTx/>
              <a:buSzPct val="100000"/>
              <a:buFont typeface="Wingdings" pitchFamily="2" charset="2"/>
              <a:buChar char="Ø"/>
            </a:pPr>
            <a:r>
              <a:rPr lang="en-GB" sz="1200" dirty="0" smtClean="0">
                <a:solidFill>
                  <a:schemeClr val="tx1"/>
                </a:solidFill>
              </a:rPr>
              <a:t>“I </a:t>
            </a:r>
            <a:r>
              <a:rPr lang="en-GB" sz="1200" dirty="0">
                <a:solidFill>
                  <a:schemeClr val="tx1"/>
                </a:solidFill>
              </a:rPr>
              <a:t>love my mentees. Each of them is great in her own way. I've learned things from all of them, and hopefully I've been helpful to them. I definitely want to keep in touch with them after the trial period ends</a:t>
            </a:r>
            <a:r>
              <a:rPr lang="en-GB" sz="1200" dirty="0" smtClean="0">
                <a:solidFill>
                  <a:schemeClr val="tx1"/>
                </a:solidFill>
              </a:rPr>
              <a:t>”</a:t>
            </a:r>
          </a:p>
          <a:p>
            <a:pPr marL="285750" indent="-285750">
              <a:lnSpc>
                <a:spcPct val="150000"/>
              </a:lnSpc>
              <a:buClrTx/>
              <a:buSzPct val="100000"/>
              <a:buFont typeface="Wingdings" pitchFamily="2" charset="2"/>
              <a:buChar char="Ø"/>
            </a:pPr>
            <a:r>
              <a:rPr lang="en-AU" sz="1200" dirty="0" smtClean="0">
                <a:solidFill>
                  <a:schemeClr val="tx1"/>
                </a:solidFill>
              </a:rPr>
              <a:t>“Thanks </a:t>
            </a:r>
            <a:r>
              <a:rPr lang="en-AU" sz="1200" dirty="0">
                <a:solidFill>
                  <a:schemeClr val="tx1"/>
                </a:solidFill>
              </a:rPr>
              <a:t>for having me as a part of the program! I’ve really enjoyed being a part of it</a:t>
            </a:r>
            <a:r>
              <a:rPr lang="en-AU" sz="1200" dirty="0" smtClean="0">
                <a:solidFill>
                  <a:schemeClr val="tx1"/>
                </a:solidFill>
              </a:rPr>
              <a:t>.”</a:t>
            </a:r>
            <a:endParaRPr lang="en-GB" sz="1200" dirty="0">
              <a:solidFill>
                <a:schemeClr val="tx1"/>
              </a:solidFill>
            </a:endParaRPr>
          </a:p>
          <a:p>
            <a:pPr lvl="1">
              <a:lnSpc>
                <a:spcPct val="150000"/>
              </a:lnSpc>
              <a:buSzPct val="100000"/>
            </a:pPr>
            <a:endParaRPr lang="en-GB" sz="1200" dirty="0"/>
          </a:p>
          <a:p>
            <a:pPr marL="285750" indent="-285750">
              <a:lnSpc>
                <a:spcPct val="150000"/>
              </a:lnSpc>
              <a:buSzPct val="100000"/>
              <a:buFont typeface="Arial" pitchFamily="34" charset="0"/>
              <a:buChar char="•"/>
            </a:pPr>
            <a:endParaRPr lang="en-GB" sz="1600" dirty="0"/>
          </a:p>
          <a:p>
            <a:pPr marL="285750" lvl="0" indent="-285750">
              <a:lnSpc>
                <a:spcPct val="150000"/>
              </a:lnSpc>
              <a:buSzPct val="100000"/>
              <a:buFont typeface="Arial" pitchFamily="34" charset="0"/>
              <a:buChar char="•"/>
            </a:pPr>
            <a:endParaRPr lang="en-GB" sz="2000" b="0" i="0" u="none" strike="noStrike" cap="none" dirty="0" smtClean="0">
              <a:solidFill>
                <a:schemeClr val="dk1"/>
              </a:solidFill>
              <a:latin typeface="Arial"/>
              <a:ea typeface="Arial"/>
              <a:cs typeface="Arial"/>
              <a:sym typeface="Arial"/>
            </a:endParaRP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Comments from past participants</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274775253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6" name="Shape 206"/>
          <p:cNvSpPr txBox="1">
            <a:spLocks noGrp="1"/>
          </p:cNvSpPr>
          <p:nvPr>
            <p:ph type="body" idx="2"/>
          </p:nvPr>
        </p:nvSpPr>
        <p:spPr>
          <a:xfrm>
            <a:off x="438534" y="1340768"/>
            <a:ext cx="5167262" cy="3972550"/>
          </a:xfrm>
          <a:prstGeom prst="rect">
            <a:avLst/>
          </a:prstGeom>
          <a:noFill/>
          <a:ln>
            <a:noFill/>
          </a:ln>
        </p:spPr>
        <p:txBody>
          <a:bodyPr lIns="0" tIns="0" rIns="0" bIns="0" anchor="t" anchorCtr="0">
            <a:noAutofit/>
          </a:bodyPr>
          <a:lstStyle/>
          <a:p>
            <a:pPr marL="140805" marR="0" lvl="0" indent="-140805" algn="l" rtl="0">
              <a:lnSpc>
                <a:spcPct val="150000"/>
              </a:lnSpc>
              <a:spcBef>
                <a:spcPts val="0"/>
              </a:spcBef>
              <a:buClrTx/>
              <a:buSzPct val="100000"/>
              <a:buFont typeface="Arial"/>
              <a:buChar char="•"/>
            </a:pPr>
            <a:r>
              <a:rPr lang="en-GB" sz="1800" dirty="0" smtClean="0">
                <a:solidFill>
                  <a:schemeClr val="dk1"/>
                </a:solidFill>
                <a:latin typeface="Arial"/>
                <a:ea typeface="Arial"/>
                <a:cs typeface="Arial"/>
                <a:sym typeface="Arial"/>
              </a:rPr>
              <a:t>Line </a:t>
            </a:r>
            <a:r>
              <a:rPr lang="en-GB" sz="1800" dirty="0">
                <a:solidFill>
                  <a:schemeClr val="dk1"/>
                </a:solidFill>
                <a:latin typeface="Arial"/>
                <a:ea typeface="Arial"/>
                <a:cs typeface="Arial"/>
                <a:sym typeface="Arial"/>
              </a:rPr>
              <a:t>managers need to be aware and supportive of the mentoring relationship</a:t>
            </a:r>
          </a:p>
          <a:p>
            <a:pPr marL="140805" marR="0" lvl="0" indent="-140805" algn="l" rtl="0">
              <a:lnSpc>
                <a:spcPct val="150000"/>
              </a:lnSpc>
              <a:spcBef>
                <a:spcPts val="0"/>
              </a:spcBef>
              <a:buClrTx/>
              <a:buSzPct val="100000"/>
              <a:buFont typeface="Arial"/>
              <a:buChar char="•"/>
            </a:pPr>
            <a:r>
              <a:rPr lang="en-GB" sz="1800" dirty="0">
                <a:solidFill>
                  <a:schemeClr val="dk1"/>
                </a:solidFill>
                <a:latin typeface="Arial"/>
                <a:ea typeface="Arial"/>
                <a:cs typeface="Arial"/>
                <a:sym typeface="Arial"/>
              </a:rPr>
              <a:t>Line managers perform general check in on progress but do not go into the detail</a:t>
            </a:r>
          </a:p>
          <a:p>
            <a:pPr marL="140805" indent="-140805">
              <a:lnSpc>
                <a:spcPct val="150000"/>
              </a:lnSpc>
              <a:buClrTx/>
              <a:buSzPct val="100000"/>
              <a:buFont typeface="Arial"/>
              <a:buChar char="•"/>
            </a:pPr>
            <a:r>
              <a:rPr lang="en-GB" sz="1800" dirty="0">
                <a:solidFill>
                  <a:schemeClr val="dk1"/>
                </a:solidFill>
                <a:latin typeface="Arial"/>
                <a:ea typeface="Arial"/>
                <a:cs typeface="Arial"/>
                <a:sym typeface="Arial"/>
              </a:rPr>
              <a:t>Line managers should acknowledge that mentoring relationships are part of their team member's development</a:t>
            </a:r>
          </a:p>
          <a:p>
            <a:pPr marL="140805" indent="-140805">
              <a:lnSpc>
                <a:spcPct val="150000"/>
              </a:lnSpc>
              <a:buClrTx/>
              <a:buSzPct val="100000"/>
              <a:buFont typeface="Arial"/>
              <a:buChar char="•"/>
            </a:pPr>
            <a:r>
              <a:rPr lang="en-GB" sz="1800" dirty="0">
                <a:solidFill>
                  <a:schemeClr val="dk1"/>
                </a:solidFill>
                <a:latin typeface="Arial"/>
                <a:ea typeface="Arial"/>
                <a:cs typeface="Arial"/>
                <a:sym typeface="Arial"/>
              </a:rPr>
              <a:t>Your HR department may be able to support</a:t>
            </a:r>
          </a:p>
          <a:p>
            <a:pPr marL="140805" marR="0" lvl="0" indent="-140805" algn="l" rtl="0">
              <a:lnSpc>
                <a:spcPct val="150000"/>
              </a:lnSpc>
              <a:spcBef>
                <a:spcPts val="0"/>
              </a:spcBef>
              <a:buClr>
                <a:schemeClr val="dk2"/>
              </a:buClr>
              <a:buSzPct val="100000"/>
              <a:buFont typeface="Arial"/>
              <a:buChar char="•"/>
            </a:pPr>
            <a:endParaRPr lang="en-GB" sz="1900" b="0" i="0" u="none" strike="noStrike" cap="none" dirty="0">
              <a:solidFill>
                <a:schemeClr val="dk1"/>
              </a:solidFill>
              <a:latin typeface="Arial"/>
              <a:ea typeface="Arial"/>
              <a:cs typeface="Arial"/>
              <a:sym typeface="Arial"/>
            </a:endParaRPr>
          </a:p>
        </p:txBody>
      </p:sp>
      <p:pic>
        <p:nvPicPr>
          <p:cNvPr id="207" name="Shape 207"/>
          <p:cNvPicPr preferRelativeResize="0"/>
          <p:nvPr/>
        </p:nvPicPr>
        <p:blipFill rotWithShape="1">
          <a:blip r:embed="rId3">
            <a:alphaModFix/>
          </a:blip>
          <a:srcRect r="8616"/>
          <a:stretch/>
        </p:blipFill>
        <p:spPr>
          <a:xfrm>
            <a:off x="5724128" y="1700808"/>
            <a:ext cx="3138540" cy="2592288"/>
          </a:xfrm>
          <a:prstGeom prst="rect">
            <a:avLst/>
          </a:prstGeom>
          <a:noFill/>
          <a:ln>
            <a:noFill/>
          </a:ln>
        </p:spPr>
      </p:pic>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Support</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1712115932"/>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1026" name="Picture 2" descr="C:\Users\robe07\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211" y="3140968"/>
            <a:ext cx="4747229" cy="2831516"/>
          </a:xfrm>
          <a:prstGeom prst="rect">
            <a:avLst/>
          </a:prstGeom>
          <a:noFill/>
          <a:extLst>
            <a:ext uri="{909E8E84-426E-40DD-AFC4-6F175D3DCCD1}">
              <a14:hiddenFill xmlns:a14="http://schemas.microsoft.com/office/drawing/2010/main">
                <a:solidFill>
                  <a:srgbClr val="FFFFFF"/>
                </a:solidFill>
              </a14:hiddenFill>
            </a:ext>
          </a:extLst>
        </p:spPr>
      </p:pic>
      <p:sp>
        <p:nvSpPr>
          <p:cNvPr id="206" name="Shape 206"/>
          <p:cNvSpPr txBox="1">
            <a:spLocks noGrp="1"/>
          </p:cNvSpPr>
          <p:nvPr>
            <p:ph type="body" idx="2"/>
          </p:nvPr>
        </p:nvSpPr>
        <p:spPr>
          <a:xfrm>
            <a:off x="412850" y="1040626"/>
            <a:ext cx="4867200" cy="4287199"/>
          </a:xfrm>
          <a:prstGeom prst="rect">
            <a:avLst/>
          </a:prstGeom>
          <a:noFill/>
          <a:ln>
            <a:noFill/>
          </a:ln>
        </p:spPr>
        <p:txBody>
          <a:bodyPr lIns="0" tIns="0" rIns="0" bIns="0" anchor="t" anchorCtr="0">
            <a:noAutofit/>
          </a:bodyPr>
          <a:lstStyle/>
          <a:p>
            <a:pPr marL="140805" marR="0" lvl="0" indent="-140805" algn="l" rtl="0">
              <a:lnSpc>
                <a:spcPct val="150000"/>
              </a:lnSpc>
              <a:spcBef>
                <a:spcPts val="0"/>
              </a:spcBef>
              <a:buClrTx/>
              <a:buSzPct val="100000"/>
              <a:buFont typeface="Arial"/>
              <a:buChar char="•"/>
            </a:pPr>
            <a:r>
              <a:rPr lang="en-GB" sz="2000" dirty="0" smtClean="0">
                <a:solidFill>
                  <a:schemeClr val="dk1"/>
                </a:solidFill>
              </a:rPr>
              <a:t>STM Mentoring Committee - </a:t>
            </a:r>
            <a:r>
              <a:rPr lang="en-GB" sz="2000" dirty="0" smtClean="0">
                <a:solidFill>
                  <a:schemeClr val="dk1"/>
                </a:solidFill>
                <a:hlinkClick r:id="rId4"/>
              </a:rPr>
              <a:t>contact</a:t>
            </a:r>
            <a:endParaRPr lang="en-GB" sz="2000" b="0" i="0" u="none" strike="noStrike" cap="none" dirty="0">
              <a:solidFill>
                <a:schemeClr val="dk1"/>
              </a:solidFill>
              <a:latin typeface="Arial"/>
              <a:ea typeface="Arial"/>
              <a:cs typeface="Arial"/>
              <a:sym typeface="Arial"/>
            </a:endParaRPr>
          </a:p>
          <a:p>
            <a:pPr marL="140805" marR="0" lvl="0" indent="-140805" algn="l" rtl="0">
              <a:lnSpc>
                <a:spcPct val="150000"/>
              </a:lnSpc>
              <a:spcBef>
                <a:spcPts val="0"/>
              </a:spcBef>
              <a:buClrTx/>
              <a:buSzPct val="100000"/>
              <a:buFont typeface="Arial"/>
              <a:buChar char="•"/>
            </a:pPr>
            <a:r>
              <a:rPr lang="en-GB" sz="2000" b="0" i="0" u="none" strike="noStrike" cap="none" dirty="0" smtClean="0">
                <a:solidFill>
                  <a:schemeClr val="dk1"/>
                </a:solidFill>
                <a:latin typeface="Arial"/>
                <a:ea typeface="Arial"/>
                <a:cs typeface="Arial"/>
                <a:sym typeface="Arial"/>
              </a:rPr>
              <a:t>Learning Styles Questionnaire - </a:t>
            </a:r>
            <a:r>
              <a:rPr lang="en-GB" sz="2000" b="0" i="0" u="none" strike="noStrike" cap="none" dirty="0" smtClean="0">
                <a:solidFill>
                  <a:schemeClr val="dk1"/>
                </a:solidFill>
                <a:latin typeface="Arial"/>
                <a:ea typeface="Arial"/>
                <a:cs typeface="Arial"/>
                <a:sym typeface="Arial"/>
                <a:hlinkClick r:id="rId5"/>
              </a:rPr>
              <a:t>here</a:t>
            </a:r>
            <a:endParaRPr lang="en-GB" sz="2000" b="0" i="0" u="none" strike="noStrike" cap="none" dirty="0" smtClean="0">
              <a:solidFill>
                <a:schemeClr val="dk1"/>
              </a:solidFill>
              <a:latin typeface="Arial"/>
              <a:ea typeface="Arial"/>
              <a:cs typeface="Arial"/>
              <a:sym typeface="Arial"/>
            </a:endParaRPr>
          </a:p>
          <a:p>
            <a:pPr marL="140805" marR="0" lvl="0" indent="-140805" algn="l" rtl="0">
              <a:lnSpc>
                <a:spcPct val="150000"/>
              </a:lnSpc>
              <a:spcBef>
                <a:spcPts val="0"/>
              </a:spcBef>
              <a:buClrTx/>
              <a:buSzPct val="100000"/>
              <a:buFont typeface="Arial"/>
              <a:buChar char="•"/>
            </a:pPr>
            <a:r>
              <a:rPr lang="en-GB" sz="2000" dirty="0" smtClean="0">
                <a:solidFill>
                  <a:schemeClr val="tx1"/>
                </a:solidFill>
                <a:latin typeface="Arial"/>
                <a:ea typeface="Arial"/>
                <a:cs typeface="Arial"/>
                <a:sym typeface="Arial"/>
              </a:rPr>
              <a:t>Mentoring Guidance Document – </a:t>
            </a:r>
            <a:r>
              <a:rPr lang="en-GB" sz="2000" dirty="0" smtClean="0">
                <a:solidFill>
                  <a:srgbClr val="FF0000"/>
                </a:solidFill>
                <a:latin typeface="Arial"/>
                <a:ea typeface="Arial"/>
                <a:cs typeface="Arial"/>
                <a:sym typeface="Arial"/>
                <a:hlinkClick r:id="rId6"/>
              </a:rPr>
              <a:t>here</a:t>
            </a:r>
            <a:endParaRPr lang="en-GB" sz="2000" dirty="0" smtClean="0">
              <a:solidFill>
                <a:srgbClr val="FF0000"/>
              </a:solidFill>
              <a:latin typeface="Arial"/>
              <a:ea typeface="Arial"/>
              <a:cs typeface="Arial"/>
              <a:sym typeface="Arial"/>
            </a:endParaRPr>
          </a:p>
          <a:p>
            <a:pPr marL="140805" indent="-140805">
              <a:lnSpc>
                <a:spcPct val="150000"/>
              </a:lnSpc>
              <a:buClrTx/>
              <a:buSzPct val="100000"/>
              <a:buFont typeface="Arial"/>
              <a:buChar char="•"/>
            </a:pPr>
            <a:r>
              <a:rPr lang="en-US" sz="2000" dirty="0">
                <a:solidFill>
                  <a:schemeClr val="tx1"/>
                </a:solidFill>
                <a:latin typeface="Arial"/>
                <a:ea typeface="Arial"/>
                <a:cs typeface="Arial"/>
              </a:rPr>
              <a:t>Book – </a:t>
            </a:r>
            <a:r>
              <a:rPr lang="en-US" sz="2000" i="1" dirty="0">
                <a:solidFill>
                  <a:schemeClr val="tx1"/>
                </a:solidFill>
                <a:latin typeface="Arial"/>
                <a:ea typeface="Arial"/>
                <a:cs typeface="Arial"/>
              </a:rPr>
              <a:t>Everyone Needs a Mentor</a:t>
            </a:r>
            <a:r>
              <a:rPr lang="en-US" sz="2000" dirty="0">
                <a:solidFill>
                  <a:schemeClr val="tx1"/>
                </a:solidFill>
                <a:latin typeface="Arial"/>
                <a:ea typeface="Arial"/>
                <a:cs typeface="Arial"/>
              </a:rPr>
              <a:t>, </a:t>
            </a:r>
            <a:r>
              <a:rPr lang="en-US" sz="2000" dirty="0" smtClean="0">
                <a:hlinkClick r:id="rId7"/>
              </a:rPr>
              <a:t>http</a:t>
            </a:r>
            <a:r>
              <a:rPr lang="en-US" sz="2000" dirty="0">
                <a:hlinkClick r:id="rId7"/>
              </a:rPr>
              <a:t>://www.emccouncil.org</a:t>
            </a:r>
            <a:r>
              <a:rPr lang="en-US" sz="2000" dirty="0" smtClean="0">
                <a:hlinkClick r:id="rId7"/>
              </a:rPr>
              <a:t>/</a:t>
            </a:r>
            <a:r>
              <a:rPr lang="en-US" sz="2000" dirty="0" smtClean="0"/>
              <a:t> </a:t>
            </a:r>
            <a:endParaRPr lang="en-US" sz="2000" dirty="0"/>
          </a:p>
          <a:p>
            <a:pPr marL="140805" marR="0" lvl="0" indent="-140805" algn="l" rtl="0">
              <a:lnSpc>
                <a:spcPct val="150000"/>
              </a:lnSpc>
              <a:spcBef>
                <a:spcPts val="0"/>
              </a:spcBef>
              <a:buClr>
                <a:schemeClr val="dk2"/>
              </a:buClr>
              <a:buSzPct val="100000"/>
              <a:buFont typeface="Arial"/>
              <a:buChar char="•"/>
            </a:pPr>
            <a:endParaRPr lang="en-GB" sz="2000" dirty="0" smtClean="0">
              <a:solidFill>
                <a:srgbClr val="FF0000"/>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endParaRPr lang="en-GB" sz="2000" b="0" i="0" u="none" strike="noStrike" cap="none" dirty="0" smtClean="0">
              <a:solidFill>
                <a:srgbClr val="FF0000"/>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Char char="•"/>
            </a:pPr>
            <a:endParaRPr lang="en-GB" sz="1900" b="0" i="0" u="none" strike="noStrike" cap="none" dirty="0">
              <a:solidFill>
                <a:schemeClr val="dk1"/>
              </a:solidFill>
              <a:latin typeface="Arial"/>
              <a:ea typeface="Arial"/>
              <a:cs typeface="Arial"/>
              <a:sym typeface="Arial"/>
            </a:endParaRPr>
          </a:p>
        </p:txBody>
      </p:sp>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sym typeface="Arial"/>
              </a:rPr>
              <a:t>Contacts and Resources</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944368154"/>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2267744" y="1196752"/>
            <a:ext cx="4320480" cy="733107"/>
          </a:xfrm>
          <a:prstGeom prst="rect">
            <a:avLst/>
          </a:prstGeom>
          <a:noFill/>
          <a:ln>
            <a:noFill/>
          </a:ln>
        </p:spPr>
        <p:txBody>
          <a:bodyPr lIns="0" tIns="0" rIns="0" bIns="0" anchor="t" anchorCtr="0">
            <a:noAutofit/>
          </a:bodyPr>
          <a:lstStyle/>
          <a:p>
            <a:pPr marL="0" marR="0" lvl="0" indent="0" algn="l" rtl="0">
              <a:lnSpc>
                <a:spcPct val="75000"/>
              </a:lnSpc>
              <a:spcBef>
                <a:spcPts val="0"/>
              </a:spcBef>
              <a:buClr>
                <a:schemeClr val="dk2"/>
              </a:buClr>
              <a:buSzPct val="25000"/>
              <a:buFont typeface="Arial"/>
              <a:buNone/>
            </a:pPr>
            <a:r>
              <a:rPr lang="en-GB" sz="4800" b="0" i="0" u="none" strike="noStrike" cap="none" dirty="0" smtClean="0">
                <a:solidFill>
                  <a:schemeClr val="accent4">
                    <a:lumMod val="75000"/>
                  </a:schemeClr>
                </a:solidFill>
                <a:latin typeface="Arial"/>
                <a:ea typeface="Arial"/>
                <a:cs typeface="Arial"/>
                <a:sym typeface="Arial"/>
              </a:rPr>
              <a:t>Useful links</a:t>
            </a:r>
            <a:endParaRPr lang="en-GB" sz="4800" b="0" i="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683568" y="1929859"/>
            <a:ext cx="8208912" cy="5786199"/>
          </a:xfrm>
          <a:prstGeom prst="rect">
            <a:avLst/>
          </a:prstGeom>
          <a:noFill/>
        </p:spPr>
        <p:txBody>
          <a:bodyPr wrap="square" rtlCol="0">
            <a:spAutoFit/>
          </a:bodyPr>
          <a:lstStyle/>
          <a:p>
            <a:endParaRPr lang="en-GB" sz="2400" dirty="0" smtClean="0"/>
          </a:p>
          <a:p>
            <a:pPr lvl="2"/>
            <a:r>
              <a:rPr lang="en-GB" sz="2400" dirty="0" smtClean="0">
                <a:hlinkClick r:id="rId3"/>
              </a:rPr>
              <a:t>https://twitter.com/stm_ecp</a:t>
            </a:r>
            <a:endParaRPr lang="en-GB" sz="2400" dirty="0" smtClean="0"/>
          </a:p>
          <a:p>
            <a:pPr>
              <a:spcAft>
                <a:spcPts val="1200"/>
              </a:spcAft>
            </a:pPr>
            <a:endParaRPr lang="en-GB" sz="2400" dirty="0"/>
          </a:p>
          <a:p>
            <a:pPr lvl="2"/>
            <a:r>
              <a:rPr lang="en-GB" sz="2400" dirty="0" smtClean="0">
                <a:hlinkClick r:id="rId4"/>
              </a:rPr>
              <a:t>https</a:t>
            </a:r>
            <a:r>
              <a:rPr lang="en-GB" sz="2400" dirty="0">
                <a:hlinkClick r:id="rId4"/>
              </a:rPr>
              <a:t>://</a:t>
            </a:r>
            <a:r>
              <a:rPr lang="en-GB" sz="2400" dirty="0" smtClean="0">
                <a:hlinkClick r:id="rId4"/>
              </a:rPr>
              <a:t>www.linkedin.com/groups/8184238</a:t>
            </a:r>
            <a:endParaRPr lang="en-GB" sz="2400" dirty="0" smtClean="0"/>
          </a:p>
          <a:p>
            <a:pPr lvl="2"/>
            <a:endParaRPr lang="en-GB" sz="2400" dirty="0" smtClean="0"/>
          </a:p>
          <a:p>
            <a:endParaRPr lang="en-GB" sz="2400" dirty="0"/>
          </a:p>
          <a:p>
            <a:r>
              <a:rPr lang="en-GB" sz="2400" dirty="0" smtClean="0"/>
              <a:t>	</a:t>
            </a:r>
            <a:r>
              <a:rPr lang="en-GB" sz="2400" dirty="0" smtClean="0">
                <a:hlinkClick r:id="rId5"/>
              </a:rPr>
              <a:t>https</a:t>
            </a:r>
            <a:r>
              <a:rPr lang="en-GB" sz="2400" dirty="0">
                <a:hlinkClick r:id="rId5"/>
              </a:rPr>
              <a:t>://www.facebook.com/STMECPC</a:t>
            </a:r>
            <a:r>
              <a:rPr lang="en-GB" sz="2400" dirty="0" smtClean="0">
                <a:hlinkClick r:id="rId5"/>
              </a:rPr>
              <a:t>/</a:t>
            </a:r>
            <a:endParaRPr lang="en-GB" sz="2400" dirty="0" smtClean="0"/>
          </a:p>
          <a:p>
            <a:endParaRPr lang="en-GB" sz="2400" dirty="0"/>
          </a:p>
          <a:p>
            <a:endParaRPr lang="en-GB" sz="2400"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514" y="2148559"/>
            <a:ext cx="766304" cy="76630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389" y="3068960"/>
            <a:ext cx="931607" cy="931607"/>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568" y="4149080"/>
            <a:ext cx="857250" cy="857250"/>
          </a:xfrm>
          <a:prstGeom prst="rect">
            <a:avLst/>
          </a:prstGeom>
        </p:spPr>
      </p:pic>
    </p:spTree>
    <p:extLst>
      <p:ext uri="{BB962C8B-B14F-4D97-AF65-F5344CB8AC3E}">
        <p14:creationId xmlns:p14="http://schemas.microsoft.com/office/powerpoint/2010/main" val="81185587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2903469" y="2531191"/>
            <a:ext cx="3234681" cy="733107"/>
          </a:xfrm>
          <a:prstGeom prst="rect">
            <a:avLst/>
          </a:prstGeom>
          <a:noFill/>
          <a:ln>
            <a:noFill/>
          </a:ln>
        </p:spPr>
        <p:txBody>
          <a:bodyPr lIns="0" tIns="0" rIns="0" bIns="0" anchor="t" anchorCtr="0">
            <a:noAutofit/>
          </a:bodyPr>
          <a:lstStyle/>
          <a:p>
            <a:pPr marL="0" marR="0" lvl="0" indent="0" algn="l" rtl="0">
              <a:lnSpc>
                <a:spcPct val="75000"/>
              </a:lnSpc>
              <a:spcBef>
                <a:spcPts val="0"/>
              </a:spcBef>
              <a:buClr>
                <a:schemeClr val="dk2"/>
              </a:buClr>
              <a:buSzPct val="25000"/>
              <a:buFont typeface="Arial"/>
              <a:buNone/>
            </a:pPr>
            <a:r>
              <a:rPr lang="en-GB" sz="4800" b="0" i="0" u="none" strike="noStrike" cap="none" dirty="0">
                <a:solidFill>
                  <a:schemeClr val="accent4">
                    <a:lumMod val="75000"/>
                  </a:schemeClr>
                </a:solidFill>
                <a:latin typeface="Arial"/>
                <a:ea typeface="Arial"/>
                <a:cs typeface="Arial"/>
                <a:sym typeface="Arial"/>
              </a:rPr>
              <a:t>Questions?</a:t>
            </a:r>
          </a:p>
        </p:txBody>
      </p:sp>
    </p:spTree>
    <p:extLst>
      <p:ext uri="{BB962C8B-B14F-4D97-AF65-F5344CB8AC3E}">
        <p14:creationId xmlns:p14="http://schemas.microsoft.com/office/powerpoint/2010/main" val="3719446922"/>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800" dirty="0">
                <a:solidFill>
                  <a:schemeClr val="tx1"/>
                </a:solidFill>
              </a:rPr>
              <a:t>Rachel Moriarty – Computer Science Editor at Springer Nature</a:t>
            </a:r>
          </a:p>
          <a:p>
            <a:pPr marL="0" indent="0">
              <a:buNone/>
            </a:pPr>
            <a:endParaRPr lang="en-GB" sz="2800" dirty="0">
              <a:solidFill>
                <a:schemeClr val="tx1"/>
              </a:solidFill>
            </a:endParaRPr>
          </a:p>
          <a:p>
            <a:pPr marL="0" indent="0">
              <a:buNone/>
            </a:pPr>
            <a:r>
              <a:rPr lang="en-GB" sz="2800" dirty="0">
                <a:solidFill>
                  <a:schemeClr val="tx1"/>
                </a:solidFill>
              </a:rPr>
              <a:t>Jason Mitchell – Publishing Services Manager at Elsevier</a:t>
            </a:r>
          </a:p>
          <a:p>
            <a:pPr marL="0" indent="0">
              <a:buNone/>
            </a:pPr>
            <a:endParaRPr lang="en-GB" sz="2800" dirty="0" smtClean="0">
              <a:solidFill>
                <a:schemeClr val="tx1"/>
              </a:solidFill>
            </a:endParaRPr>
          </a:p>
          <a:p>
            <a:pPr marL="0" indent="0">
              <a:buNone/>
            </a:pPr>
            <a:r>
              <a:rPr lang="en-GB" sz="2800" dirty="0" smtClean="0">
                <a:solidFill>
                  <a:schemeClr val="tx1"/>
                </a:solidFill>
              </a:rPr>
              <a:t>Mandeep Kundi – Learning and Development Manager at BMJ</a:t>
            </a:r>
            <a:endParaRPr lang="en-GB" sz="2800" dirty="0">
              <a:solidFill>
                <a:schemeClr val="tx1"/>
              </a:solidFill>
            </a:endParaRPr>
          </a:p>
        </p:txBody>
      </p:sp>
      <p:sp>
        <p:nvSpPr>
          <p:cNvPr id="4" name="Title 3"/>
          <p:cNvSpPr>
            <a:spLocks noGrp="1"/>
          </p:cNvSpPr>
          <p:nvPr>
            <p:ph type="title"/>
          </p:nvPr>
        </p:nvSpPr>
        <p:spPr/>
        <p:txBody>
          <a:bodyPr/>
          <a:lstStyle/>
          <a:p>
            <a:r>
              <a:rPr lang="en-GB" dirty="0" smtClean="0">
                <a:solidFill>
                  <a:schemeClr val="accent4">
                    <a:lumMod val="75000"/>
                  </a:schemeClr>
                </a:solidFill>
              </a:rPr>
              <a:t>Introductions</a:t>
            </a:r>
            <a:endParaRPr lang="en-GB" dirty="0">
              <a:solidFill>
                <a:schemeClr val="accent4">
                  <a:lumMod val="75000"/>
                </a:schemeClr>
              </a:solidFill>
            </a:endParaRPr>
          </a:p>
        </p:txBody>
      </p:sp>
    </p:spTree>
    <p:extLst>
      <p:ext uri="{BB962C8B-B14F-4D97-AF65-F5344CB8AC3E}">
        <p14:creationId xmlns:p14="http://schemas.microsoft.com/office/powerpoint/2010/main" val="76835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427610" y="1362862"/>
            <a:ext cx="5816810" cy="4514410"/>
          </a:xfrm>
          <a:prstGeom prst="rect">
            <a:avLst/>
          </a:prstGeom>
          <a:noFill/>
          <a:ln>
            <a:noFill/>
          </a:ln>
        </p:spPr>
        <p:txBody>
          <a:bodyPr lIns="0" tIns="0" rIns="0" bIns="0" anchor="t" anchorCtr="0">
            <a:noAutofit/>
          </a:bodyPr>
          <a:lstStyle/>
          <a:p>
            <a:pPr marL="577851" indent="-457200">
              <a:buClrTx/>
              <a:buFont typeface="+mj-lt"/>
              <a:buAutoNum type="arabicPeriod"/>
            </a:pPr>
            <a:r>
              <a:rPr lang="en-GB" sz="2000" dirty="0">
                <a:solidFill>
                  <a:schemeClr val="tx1"/>
                </a:solidFill>
              </a:rPr>
              <a:t>Objectives of the STM Mentoring Program</a:t>
            </a:r>
            <a:endParaRPr lang="en-US" sz="2000" dirty="0">
              <a:solidFill>
                <a:schemeClr val="tx1"/>
              </a:solidFill>
            </a:endParaRPr>
          </a:p>
          <a:p>
            <a:pPr marL="577851" indent="-457200">
              <a:buClrTx/>
              <a:buFont typeface="+mj-lt"/>
              <a:buAutoNum type="arabicPeriod"/>
            </a:pPr>
            <a:r>
              <a:rPr lang="en-GB" sz="2000" dirty="0">
                <a:solidFill>
                  <a:schemeClr val="tx1"/>
                </a:solidFill>
              </a:rPr>
              <a:t>What is mentoring? </a:t>
            </a:r>
          </a:p>
          <a:p>
            <a:pPr marL="577851" indent="-457200">
              <a:buClrTx/>
              <a:buFont typeface="+mj-lt"/>
              <a:buAutoNum type="arabicPeriod"/>
            </a:pPr>
            <a:r>
              <a:rPr lang="en-GB" sz="2000" dirty="0">
                <a:solidFill>
                  <a:schemeClr val="tx1"/>
                </a:solidFill>
              </a:rPr>
              <a:t>Qualities of Good Mentees</a:t>
            </a:r>
          </a:p>
          <a:p>
            <a:pPr marL="577851" indent="-457200">
              <a:buClrTx/>
              <a:buFont typeface="+mj-lt"/>
              <a:buAutoNum type="arabicPeriod"/>
            </a:pPr>
            <a:r>
              <a:rPr lang="en-GB" sz="2000" dirty="0">
                <a:solidFill>
                  <a:schemeClr val="tx1"/>
                </a:solidFill>
              </a:rPr>
              <a:t>How does it work?</a:t>
            </a:r>
          </a:p>
          <a:p>
            <a:pPr marL="577851" indent="-457200">
              <a:buClrTx/>
              <a:buFont typeface="+mj-lt"/>
              <a:buAutoNum type="arabicPeriod"/>
            </a:pPr>
            <a:r>
              <a:rPr lang="en-GB" sz="2000" dirty="0">
                <a:solidFill>
                  <a:schemeClr val="tx1"/>
                </a:solidFill>
              </a:rPr>
              <a:t>How to establish a good mentoring relationship</a:t>
            </a:r>
            <a:endParaRPr lang="en-US" sz="2000" dirty="0">
              <a:solidFill>
                <a:schemeClr val="tx1"/>
              </a:solidFill>
            </a:endParaRPr>
          </a:p>
          <a:p>
            <a:pPr marL="577851" indent="-457200">
              <a:buClrTx/>
              <a:buFont typeface="+mj-lt"/>
              <a:buAutoNum type="arabicPeriod"/>
            </a:pPr>
            <a:r>
              <a:rPr lang="en-GB" sz="2000" dirty="0">
                <a:solidFill>
                  <a:schemeClr val="tx1"/>
                </a:solidFill>
                <a:sym typeface="Arial"/>
              </a:rPr>
              <a:t>Outcomes for successful mentoring partnerships</a:t>
            </a:r>
          </a:p>
          <a:p>
            <a:pPr marL="577851" indent="-457200">
              <a:buClrTx/>
              <a:buFont typeface="+mj-lt"/>
              <a:buAutoNum type="arabicPeriod"/>
            </a:pPr>
            <a:r>
              <a:rPr lang="en-GB" sz="2000" dirty="0" smtClean="0">
                <a:solidFill>
                  <a:schemeClr val="tx1"/>
                </a:solidFill>
              </a:rPr>
              <a:t>Next </a:t>
            </a:r>
            <a:r>
              <a:rPr lang="en-GB" sz="2000" dirty="0">
                <a:solidFill>
                  <a:schemeClr val="tx1"/>
                </a:solidFill>
              </a:rPr>
              <a:t>Steps</a:t>
            </a:r>
            <a:endParaRPr lang="en-US" sz="2000" dirty="0">
              <a:solidFill>
                <a:schemeClr val="tx1"/>
              </a:solidFill>
            </a:endParaRPr>
          </a:p>
          <a:p>
            <a:pPr marL="577851" indent="-457200">
              <a:buClrTx/>
              <a:buFont typeface="+mj-lt"/>
              <a:buAutoNum type="arabicPeriod"/>
            </a:pPr>
            <a:r>
              <a:rPr lang="en-GB" sz="2000" dirty="0">
                <a:solidFill>
                  <a:schemeClr val="tx1"/>
                </a:solidFill>
              </a:rPr>
              <a:t>Support and Useful Links</a:t>
            </a:r>
          </a:p>
          <a:p>
            <a:pPr marL="577851" indent="-457200">
              <a:buClrTx/>
              <a:buFont typeface="+mj-lt"/>
              <a:buAutoNum type="arabicPeriod"/>
            </a:pPr>
            <a:r>
              <a:rPr lang="en-GB" sz="2000" dirty="0">
                <a:solidFill>
                  <a:schemeClr val="tx1"/>
                </a:solidFill>
              </a:rPr>
              <a:t>Questions &amp; Answers</a:t>
            </a:r>
            <a:endParaRPr lang="en-US" sz="2000" dirty="0">
              <a:solidFill>
                <a:schemeClr val="tx1"/>
              </a:solidFill>
            </a:endParaRPr>
          </a:p>
          <a:p>
            <a:pPr marL="457131" marR="0" lvl="0" indent="-457131" algn="l" rtl="0">
              <a:lnSpc>
                <a:spcPct val="150000"/>
              </a:lnSpc>
              <a:spcBef>
                <a:spcPts val="0"/>
              </a:spcBef>
              <a:buClr>
                <a:schemeClr val="dk2"/>
              </a:buClr>
              <a:buSzPct val="100000"/>
              <a:buFont typeface="Arial"/>
              <a:buAutoNum type="arabicPeriod"/>
            </a:pPr>
            <a:endParaRPr lang="en-GB" sz="1800" b="0" i="0" u="none" strike="noStrike" cap="none" dirty="0">
              <a:solidFill>
                <a:schemeClr val="dk1"/>
              </a:solidFill>
              <a:latin typeface="Arial"/>
              <a:ea typeface="Arial"/>
              <a:cs typeface="Arial"/>
              <a:sym typeface="Arial"/>
            </a:endParaRPr>
          </a:p>
        </p:txBody>
      </p:sp>
      <p:pic>
        <p:nvPicPr>
          <p:cNvPr id="124" name="Shape 124"/>
          <p:cNvPicPr preferRelativeResize="0"/>
          <p:nvPr/>
        </p:nvPicPr>
        <p:blipFill rotWithShape="1">
          <a:blip r:embed="rId3">
            <a:alphaModFix/>
          </a:blip>
          <a:srcRect/>
          <a:stretch/>
        </p:blipFill>
        <p:spPr>
          <a:xfrm>
            <a:off x="6012160" y="1708639"/>
            <a:ext cx="2592289" cy="1936385"/>
          </a:xfrm>
          <a:prstGeom prst="rect">
            <a:avLst/>
          </a:prstGeom>
          <a:noFill/>
          <a:ln>
            <a:noFill/>
          </a:ln>
        </p:spPr>
      </p:pic>
      <p:sp>
        <p:nvSpPr>
          <p:cNvPr id="125" name="Shape 125"/>
          <p:cNvSpPr txBox="1">
            <a:spLocks noGrp="1"/>
          </p:cNvSpPr>
          <p:nvPr>
            <p:ph type="body" idx="2"/>
          </p:nvPr>
        </p:nvSpPr>
        <p:spPr>
          <a:xfrm>
            <a:off x="476655" y="664980"/>
            <a:ext cx="6634265" cy="531772"/>
          </a:xfrm>
          <a:prstGeom prst="rect">
            <a:avLst/>
          </a:prstGeom>
          <a:noFill/>
          <a:ln>
            <a:noFill/>
          </a:ln>
        </p:spPr>
        <p:txBody>
          <a:bodyPr lIns="0" tIns="0" rIns="0" bIns="0" anchor="t" anchorCtr="0">
            <a:noAutofit/>
          </a:bodyPr>
          <a:lstStyle/>
          <a:p>
            <a:pPr marL="140805" marR="0" lvl="0" indent="-140805" algn="l" rtl="0">
              <a:lnSpc>
                <a:spcPct val="78214"/>
              </a:lnSpc>
              <a:spcBef>
                <a:spcPts val="0"/>
              </a:spcBef>
              <a:buClr>
                <a:schemeClr val="dk2"/>
              </a:buClr>
              <a:buSzPct val="25000"/>
              <a:buFont typeface="Arial"/>
              <a:buNone/>
            </a:pPr>
            <a:r>
              <a:rPr lang="en-GB" sz="2800" b="0" i="0" u="none" strike="noStrike" cap="none" dirty="0">
                <a:solidFill>
                  <a:schemeClr val="accent4">
                    <a:lumMod val="75000"/>
                  </a:schemeClr>
                </a:solidFill>
                <a:latin typeface="Arial"/>
                <a:ea typeface="Arial"/>
                <a:cs typeface="Arial"/>
                <a:sym typeface="Arial"/>
              </a:rPr>
              <a:t>Agenda</a:t>
            </a:r>
          </a:p>
        </p:txBody>
      </p:sp>
    </p:spTree>
    <p:extLst>
      <p:ext uri="{BB962C8B-B14F-4D97-AF65-F5344CB8AC3E}">
        <p14:creationId xmlns:p14="http://schemas.microsoft.com/office/powerpoint/2010/main" val="238573619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1" name="Shape 221"/>
          <p:cNvSpPr txBox="1">
            <a:spLocks noGrp="1"/>
          </p:cNvSpPr>
          <p:nvPr>
            <p:ph type="body" idx="2"/>
          </p:nvPr>
        </p:nvSpPr>
        <p:spPr>
          <a:xfrm>
            <a:off x="439774" y="1340768"/>
            <a:ext cx="8329048" cy="5040560"/>
          </a:xfrm>
          <a:prstGeom prst="rect">
            <a:avLst/>
          </a:prstGeom>
          <a:noFill/>
          <a:ln>
            <a:noFill/>
          </a:ln>
        </p:spPr>
        <p:txBody>
          <a:bodyPr lIns="0" tIns="0" rIns="0" bIns="0" numCol="1" anchor="t" anchorCtr="0">
            <a:noAutofit/>
          </a:bodyPr>
          <a:lstStyle/>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articulate the benefits of Mentoring to the wider Publishing Industry</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facilitate the creation of successful relationships between Mentors and Mentees</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provide guidance and support that ensures Mentors and Mentees benefit from the process</a:t>
            </a:r>
          </a:p>
          <a:p>
            <a:pPr marL="285750" indent="-285750">
              <a:lnSpc>
                <a:spcPct val="150000"/>
              </a:lnSpc>
              <a:buClrTx/>
              <a:buSzPct val="100000"/>
              <a:buFont typeface="Arial" pitchFamily="34" charset="0"/>
              <a:buChar char="•"/>
            </a:pPr>
            <a:r>
              <a:rPr lang="en-GB" sz="2000" dirty="0">
                <a:solidFill>
                  <a:schemeClr val="dk1"/>
                </a:solidFill>
                <a:latin typeface="Arial"/>
                <a:ea typeface="Arial"/>
                <a:cs typeface="Arial"/>
              </a:rPr>
              <a:t>To evaluate the effectiveness of the Scheme and identify refinement for future delivery</a:t>
            </a:r>
            <a:endParaRPr lang="en-GB" sz="2000" dirty="0">
              <a:solidFill>
                <a:schemeClr val="dk1"/>
              </a:solidFill>
              <a:latin typeface="Arial"/>
              <a:ea typeface="Arial"/>
              <a:cs typeface="Arial"/>
              <a:sym typeface="Arial"/>
            </a:endParaRPr>
          </a:p>
          <a:p>
            <a:pPr marL="140805" marR="0" lvl="0" indent="-140805" algn="l" rtl="0">
              <a:lnSpc>
                <a:spcPct val="150000"/>
              </a:lnSpc>
              <a:spcBef>
                <a:spcPts val="0"/>
              </a:spcBef>
              <a:buClr>
                <a:schemeClr val="dk2"/>
              </a:buClr>
              <a:buSzPct val="100000"/>
              <a:buFont typeface="Arial"/>
              <a:buNone/>
            </a:pPr>
            <a:endParaRPr sz="1900" b="0" i="0" u="none" strike="noStrike" cap="none" dirty="0">
              <a:solidFill>
                <a:schemeClr val="dk1"/>
              </a:solidFill>
              <a:latin typeface="Arial"/>
              <a:ea typeface="Arial"/>
              <a:cs typeface="Arial"/>
              <a:sym typeface="Arial"/>
            </a:endParaRPr>
          </a:p>
        </p:txBody>
      </p:sp>
      <p:sp>
        <p:nvSpPr>
          <p:cNvPr id="7"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smtClean="0">
                <a:solidFill>
                  <a:schemeClr val="accent4">
                    <a:lumMod val="75000"/>
                  </a:schemeClr>
                </a:solidFill>
                <a:latin typeface="Arial"/>
                <a:ea typeface="Arial"/>
                <a:cs typeface="Arial"/>
                <a:sym typeface="Arial"/>
              </a:rPr>
              <a:t>Overall Objectives of the STM Mentoring Program</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6317062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Shape 133"/>
          <p:cNvSpPr txBox="1">
            <a:spLocks noGrp="1"/>
          </p:cNvSpPr>
          <p:nvPr>
            <p:ph type="body" idx="4294967295"/>
          </p:nvPr>
        </p:nvSpPr>
        <p:spPr>
          <a:xfrm>
            <a:off x="512230" y="1196752"/>
            <a:ext cx="7900312" cy="4612378"/>
          </a:xfrm>
          <a:prstGeom prst="rect">
            <a:avLst/>
          </a:prstGeom>
          <a:noFill/>
          <a:ln w="9525" cap="flat" cmpd="sng">
            <a:noFill/>
            <a:prstDash val="solid"/>
            <a:round/>
            <a:headEnd type="none" w="med" len="med"/>
            <a:tailEnd type="none" w="med" len="med"/>
          </a:ln>
        </p:spPr>
        <p:txBody>
          <a:bodyPr lIns="0" tIns="0" rIns="0" bIns="0" anchor="t" anchorCtr="0">
            <a:noAutofit/>
          </a:bodyPr>
          <a:lstStyle/>
          <a:p>
            <a:pPr marL="0" marR="0" lvl="0" indent="0">
              <a:lnSpc>
                <a:spcPct val="150000"/>
              </a:lnSpc>
              <a:spcBef>
                <a:spcPts val="0"/>
              </a:spcBef>
              <a:buClr>
                <a:schemeClr val="dk2"/>
              </a:buClr>
              <a:buSzPct val="100000"/>
              <a:buNone/>
            </a:pPr>
            <a:r>
              <a:rPr lang="en-GB" sz="2000" b="1" dirty="0">
                <a:solidFill>
                  <a:schemeClr val="tx1"/>
                </a:solidFill>
                <a:latin typeface="Arial"/>
                <a:ea typeface="Arial"/>
                <a:cs typeface="Arial"/>
                <a:sym typeface="Arial"/>
              </a:rPr>
              <a:t>Mentoring</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Guiding and assisting by giving advice based on the mentors' experience </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Usually provided by someone more senior who knows the organisation/role</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 more informal approach</a:t>
            </a:r>
          </a:p>
          <a:p>
            <a:pPr marL="28575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Objectives and outcomes desirable but not essential</a:t>
            </a:r>
          </a:p>
          <a:p>
            <a:pPr marL="285750" marR="0" lvl="0" indent="-285750">
              <a:lnSpc>
                <a:spcPct val="150000"/>
              </a:lnSpc>
              <a:spcBef>
                <a:spcPts val="0"/>
              </a:spcBef>
              <a:buClr>
                <a:schemeClr val="dk2"/>
              </a:buClr>
              <a:buSzPct val="100000"/>
              <a:buFont typeface="Arial"/>
              <a:buChar char="•"/>
            </a:pPr>
            <a:endParaRPr lang="en-GB" sz="1800" dirty="0">
              <a:solidFill>
                <a:schemeClr val="tx1"/>
              </a:solidFill>
              <a:latin typeface="Arial"/>
              <a:ea typeface="Arial"/>
              <a:cs typeface="Arial"/>
              <a:sym typeface="Arial"/>
            </a:endParaRPr>
          </a:p>
          <a:p>
            <a:pPr marL="0" lvl="0" indent="0">
              <a:lnSpc>
                <a:spcPct val="150000"/>
              </a:lnSpc>
              <a:spcBef>
                <a:spcPts val="0"/>
              </a:spcBef>
              <a:buClr>
                <a:schemeClr val="dk2"/>
              </a:buClr>
              <a:buSzPct val="100000"/>
              <a:buNone/>
            </a:pPr>
            <a:r>
              <a:rPr lang="en-GB" sz="2000" b="1" dirty="0">
                <a:solidFill>
                  <a:schemeClr val="tx1"/>
                </a:solidFill>
                <a:latin typeface="Arial"/>
                <a:ea typeface="Arial"/>
                <a:cs typeface="Arial"/>
                <a:sym typeface="Arial"/>
              </a:rPr>
              <a:t>Coaching </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Helping someone to find solutions through the '</a:t>
            </a:r>
            <a:r>
              <a:rPr lang="en-GB" sz="1800" dirty="0" err="1">
                <a:solidFill>
                  <a:schemeClr val="tx1"/>
                </a:solidFill>
                <a:latin typeface="Arial"/>
                <a:ea typeface="Arial"/>
                <a:cs typeface="Arial"/>
                <a:sym typeface="Arial"/>
              </a:rPr>
              <a:t>coachee's</a:t>
            </a:r>
            <a:r>
              <a:rPr lang="en-GB" sz="1800" dirty="0">
                <a:solidFill>
                  <a:schemeClr val="tx1"/>
                </a:solidFill>
                <a:latin typeface="Arial"/>
                <a:ea typeface="Arial"/>
                <a:cs typeface="Arial"/>
                <a:sym typeface="Arial"/>
              </a:rPr>
              <a:t>' own experiences</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Advice is not given but problems are solved by the '</a:t>
            </a:r>
            <a:r>
              <a:rPr lang="en-GB" sz="1800" dirty="0" err="1">
                <a:solidFill>
                  <a:schemeClr val="tx1"/>
                </a:solidFill>
                <a:latin typeface="Arial"/>
                <a:ea typeface="Arial"/>
                <a:cs typeface="Arial"/>
                <a:sym typeface="Arial"/>
              </a:rPr>
              <a:t>coachee</a:t>
            </a:r>
            <a:r>
              <a:rPr lang="en-GB" sz="1800" dirty="0">
                <a:solidFill>
                  <a:schemeClr val="tx1"/>
                </a:solidFill>
                <a:latin typeface="Arial"/>
                <a:ea typeface="Arial"/>
                <a:cs typeface="Arial"/>
                <a:sym typeface="Arial"/>
              </a:rPr>
              <a:t>'</a:t>
            </a:r>
          </a:p>
          <a:p>
            <a:pPr marL="285750" lvl="0" indent="-285750">
              <a:lnSpc>
                <a:spcPct val="150000"/>
              </a:lnSpc>
              <a:spcBef>
                <a:spcPts val="0"/>
              </a:spcBef>
              <a:buSzPct val="100000"/>
              <a:buFont typeface="Arial"/>
              <a:buChar char="•"/>
            </a:pPr>
            <a:r>
              <a:rPr lang="en-GB" sz="1800" dirty="0">
                <a:solidFill>
                  <a:schemeClr val="tx1"/>
                </a:solidFill>
                <a:latin typeface="Arial"/>
                <a:ea typeface="Arial"/>
                <a:cs typeface="Arial"/>
                <a:sym typeface="Arial"/>
              </a:rPr>
              <a:t>A structured approach with defined outcomes</a:t>
            </a:r>
          </a:p>
          <a:p>
            <a:pPr marL="179972" marR="0" lvl="0" indent="-65672" algn="l" rtl="0">
              <a:lnSpc>
                <a:spcPct val="120000"/>
              </a:lnSpc>
              <a:spcBef>
                <a:spcPts val="0"/>
              </a:spcBef>
              <a:buClr>
                <a:schemeClr val="dk2"/>
              </a:buClr>
              <a:buSzPct val="25000"/>
              <a:buFont typeface="Arial"/>
              <a:buNone/>
            </a:pPr>
            <a:endParaRPr sz="1800" b="1" i="0" u="none" strike="noStrike" cap="none" dirty="0">
              <a:solidFill>
                <a:srgbClr val="222222"/>
              </a:solidFill>
              <a:latin typeface="Arial"/>
              <a:ea typeface="Arial"/>
              <a:cs typeface="Arial"/>
              <a:sym typeface="Arial"/>
            </a:endParaRPr>
          </a:p>
        </p:txBody>
      </p:sp>
      <p:sp>
        <p:nvSpPr>
          <p:cNvPr id="5" name="Shape 125"/>
          <p:cNvSpPr txBox="1">
            <a:spLocks/>
          </p:cNvSpPr>
          <p:nvPr/>
        </p:nvSpPr>
        <p:spPr>
          <a:xfrm>
            <a:off x="476655" y="664980"/>
            <a:ext cx="8559841"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What is mentoring and how is it different to coaching?</a:t>
            </a:r>
          </a:p>
        </p:txBody>
      </p:sp>
    </p:spTree>
    <p:extLst>
      <p:ext uri="{BB962C8B-B14F-4D97-AF65-F5344CB8AC3E}">
        <p14:creationId xmlns:p14="http://schemas.microsoft.com/office/powerpoint/2010/main" val="29333887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523070" y="1196752"/>
            <a:ext cx="5757405" cy="5040559"/>
          </a:xfrm>
          <a:prstGeom prst="rect">
            <a:avLst/>
          </a:prstGeom>
          <a:noFill/>
          <a:ln>
            <a:noFill/>
          </a:ln>
        </p:spPr>
        <p:txBody>
          <a:bodyPr lIns="0" tIns="0" rIns="0" bIns="0" anchor="t" anchorCtr="0">
            <a:noAutofit/>
          </a:bodyPr>
          <a:lstStyle/>
          <a:p>
            <a:pPr marL="285750" indent="-285750">
              <a:lnSpc>
                <a:spcPct val="150000"/>
              </a:lnSpc>
              <a:buClrTx/>
              <a:buSzPct val="100000"/>
            </a:pPr>
            <a:r>
              <a:rPr lang="en-GB" sz="2000" dirty="0" smtClean="0">
                <a:solidFill>
                  <a:schemeClr val="tx1"/>
                </a:solidFill>
                <a:latin typeface="Arial"/>
                <a:ea typeface="Arial"/>
                <a:cs typeface="Arial"/>
              </a:rPr>
              <a:t>Be </a:t>
            </a:r>
            <a:r>
              <a:rPr lang="en-GB" sz="2000" dirty="0">
                <a:solidFill>
                  <a:schemeClr val="tx1"/>
                </a:solidFill>
                <a:latin typeface="Arial"/>
                <a:ea typeface="Arial"/>
                <a:cs typeface="Arial"/>
              </a:rPr>
              <a:t>positive, proactive and willing to learn</a:t>
            </a:r>
          </a:p>
          <a:p>
            <a:pPr marL="285750" indent="-285750">
              <a:lnSpc>
                <a:spcPct val="150000"/>
              </a:lnSpc>
              <a:buClrTx/>
              <a:buSzPct val="100000"/>
            </a:pPr>
            <a:r>
              <a:rPr lang="en-GB" sz="2000" dirty="0" smtClean="0">
                <a:solidFill>
                  <a:schemeClr val="tx1"/>
                </a:solidFill>
                <a:latin typeface="Arial"/>
                <a:ea typeface="Arial"/>
                <a:cs typeface="Arial"/>
              </a:rPr>
              <a:t>Be honest </a:t>
            </a:r>
            <a:r>
              <a:rPr lang="en-GB" sz="2000" dirty="0">
                <a:solidFill>
                  <a:schemeClr val="tx1"/>
                </a:solidFill>
                <a:latin typeface="Arial"/>
                <a:ea typeface="Arial"/>
                <a:cs typeface="Arial"/>
              </a:rPr>
              <a:t>– the mentoring relationship </a:t>
            </a:r>
            <a:r>
              <a:rPr lang="en-GB" sz="2000" dirty="0" smtClean="0">
                <a:solidFill>
                  <a:schemeClr val="tx1"/>
                </a:solidFill>
                <a:latin typeface="Arial"/>
                <a:ea typeface="Arial"/>
                <a:cs typeface="Arial"/>
              </a:rPr>
              <a:t>depends </a:t>
            </a:r>
            <a:r>
              <a:rPr lang="en-GB" sz="2000" dirty="0">
                <a:solidFill>
                  <a:schemeClr val="tx1"/>
                </a:solidFill>
                <a:latin typeface="Arial"/>
                <a:ea typeface="Arial"/>
                <a:cs typeface="Arial"/>
              </a:rPr>
              <a:t>on </a:t>
            </a:r>
            <a:r>
              <a:rPr lang="en-GB" sz="2000" dirty="0" smtClean="0">
                <a:solidFill>
                  <a:schemeClr val="tx1"/>
                </a:solidFill>
                <a:latin typeface="Arial"/>
                <a:ea typeface="Arial"/>
                <a:cs typeface="Arial"/>
              </a:rPr>
              <a:t>this!</a:t>
            </a:r>
            <a:endParaRPr lang="en-GB" sz="2000" dirty="0">
              <a:solidFill>
                <a:schemeClr val="tx1"/>
              </a:solidFill>
              <a:latin typeface="Arial"/>
              <a:ea typeface="Arial"/>
              <a:cs typeface="Arial"/>
            </a:endParaRPr>
          </a:p>
          <a:p>
            <a:pPr marL="285750" indent="-285750">
              <a:lnSpc>
                <a:spcPct val="150000"/>
              </a:lnSpc>
              <a:buClrTx/>
              <a:buSzPct val="100000"/>
            </a:pPr>
            <a:r>
              <a:rPr lang="en-GB" sz="2000" dirty="0" smtClean="0">
                <a:solidFill>
                  <a:schemeClr val="tx1"/>
                </a:solidFill>
                <a:latin typeface="Arial"/>
                <a:ea typeface="Arial"/>
                <a:cs typeface="Arial"/>
              </a:rPr>
              <a:t>Have realistic </a:t>
            </a:r>
            <a:r>
              <a:rPr lang="en-GB" sz="2000" dirty="0">
                <a:solidFill>
                  <a:schemeClr val="tx1"/>
                </a:solidFill>
                <a:latin typeface="Arial"/>
                <a:ea typeface="Arial"/>
                <a:cs typeface="Arial"/>
              </a:rPr>
              <a:t>but ambitious </a:t>
            </a:r>
            <a:r>
              <a:rPr lang="en-GB" sz="2000" dirty="0" smtClean="0">
                <a:solidFill>
                  <a:schemeClr val="tx1"/>
                </a:solidFill>
                <a:latin typeface="Arial"/>
                <a:ea typeface="Arial"/>
                <a:cs typeface="Arial"/>
              </a:rPr>
              <a:t>goals for </a:t>
            </a:r>
            <a:r>
              <a:rPr lang="en-GB" sz="2000" dirty="0">
                <a:solidFill>
                  <a:schemeClr val="tx1"/>
                </a:solidFill>
                <a:latin typeface="Arial"/>
                <a:ea typeface="Arial"/>
                <a:cs typeface="Arial"/>
              </a:rPr>
              <a:t>the mentoring relationship</a:t>
            </a:r>
          </a:p>
          <a:p>
            <a:pPr marL="285750" indent="-285750">
              <a:lnSpc>
                <a:spcPct val="150000"/>
              </a:lnSpc>
              <a:buClrTx/>
              <a:buSzPct val="100000"/>
            </a:pPr>
            <a:r>
              <a:rPr lang="en-GB" sz="2000" dirty="0" smtClean="0">
                <a:solidFill>
                  <a:schemeClr val="tx1"/>
                </a:solidFill>
                <a:latin typeface="Arial"/>
                <a:ea typeface="Arial"/>
                <a:cs typeface="Arial"/>
              </a:rPr>
              <a:t>Be </a:t>
            </a:r>
            <a:r>
              <a:rPr lang="en-GB" sz="2000" dirty="0">
                <a:solidFill>
                  <a:schemeClr val="tx1"/>
                </a:solidFill>
                <a:latin typeface="Arial"/>
                <a:ea typeface="Arial"/>
                <a:cs typeface="Arial"/>
              </a:rPr>
              <a:t>open to receiving constructive </a:t>
            </a:r>
            <a:r>
              <a:rPr lang="en-GB" sz="2000" dirty="0" smtClean="0">
                <a:solidFill>
                  <a:schemeClr val="tx1"/>
                </a:solidFill>
                <a:latin typeface="Arial"/>
                <a:ea typeface="Arial"/>
                <a:cs typeface="Arial"/>
              </a:rPr>
              <a:t>feedback and be </a:t>
            </a:r>
            <a:r>
              <a:rPr lang="en-GB" sz="2000" dirty="0">
                <a:solidFill>
                  <a:schemeClr val="tx1"/>
                </a:solidFill>
                <a:latin typeface="Arial"/>
                <a:ea typeface="Arial"/>
                <a:cs typeface="Arial"/>
              </a:rPr>
              <a:t>respectful </a:t>
            </a:r>
            <a:r>
              <a:rPr lang="en-GB" sz="2000" dirty="0" smtClean="0">
                <a:solidFill>
                  <a:schemeClr val="tx1"/>
                </a:solidFill>
                <a:latin typeface="Arial"/>
                <a:ea typeface="Arial"/>
                <a:cs typeface="Arial"/>
              </a:rPr>
              <a:t>of the learning and guidance your mentor shares </a:t>
            </a:r>
            <a:r>
              <a:rPr lang="en-GB" sz="2000" dirty="0">
                <a:solidFill>
                  <a:schemeClr val="tx1"/>
                </a:solidFill>
                <a:latin typeface="Arial"/>
                <a:ea typeface="Arial"/>
                <a:cs typeface="Arial"/>
              </a:rPr>
              <a:t>with </a:t>
            </a:r>
            <a:r>
              <a:rPr lang="en-GB" sz="2000" dirty="0" smtClean="0">
                <a:solidFill>
                  <a:schemeClr val="tx1"/>
                </a:solidFill>
                <a:latin typeface="Arial"/>
                <a:ea typeface="Arial"/>
                <a:cs typeface="Arial"/>
              </a:rPr>
              <a:t>you</a:t>
            </a:r>
            <a:endParaRPr lang="en-GB" sz="2000" dirty="0">
              <a:solidFill>
                <a:schemeClr val="tx1"/>
              </a:solidFill>
              <a:latin typeface="Arial"/>
              <a:ea typeface="Arial"/>
              <a:cs typeface="Arial"/>
            </a:endParaRPr>
          </a:p>
          <a:p>
            <a:pPr marL="285750" indent="-285750">
              <a:lnSpc>
                <a:spcPct val="150000"/>
              </a:lnSpc>
              <a:buClrTx/>
              <a:buSzPct val="100000"/>
            </a:pPr>
            <a:r>
              <a:rPr lang="en-GB" sz="2000" dirty="0">
                <a:solidFill>
                  <a:schemeClr val="tx1"/>
                </a:solidFill>
                <a:latin typeface="Arial"/>
                <a:ea typeface="Arial"/>
                <a:cs typeface="Arial"/>
              </a:rPr>
              <a:t>Be aware of your optimal learning style – you can take our questionnaire to find this out </a:t>
            </a:r>
            <a:r>
              <a:rPr lang="en-GB" sz="2000" dirty="0" smtClean="0">
                <a:solidFill>
                  <a:schemeClr val="tx1"/>
                </a:solidFill>
                <a:latin typeface="Arial"/>
                <a:ea typeface="Arial"/>
                <a:cs typeface="Arial"/>
                <a:hlinkClick r:id="rId3"/>
              </a:rPr>
              <a:t>here</a:t>
            </a:r>
            <a:endParaRPr lang="en-GB" sz="2000" dirty="0">
              <a:solidFill>
                <a:schemeClr val="tx1"/>
              </a:solidFill>
              <a:latin typeface="Arial"/>
              <a:ea typeface="Arial"/>
              <a:cs typeface="Arial"/>
            </a:endParaRPr>
          </a:p>
          <a:p>
            <a:pPr marL="140805" marR="0" lvl="0" indent="-140805" algn="l" rtl="0">
              <a:lnSpc>
                <a:spcPct val="150000"/>
              </a:lnSpc>
              <a:spcBef>
                <a:spcPts val="0"/>
              </a:spcBef>
              <a:buClr>
                <a:schemeClr val="dk2"/>
              </a:buClr>
              <a:buSzPct val="100000"/>
              <a:buFont typeface="Arial"/>
              <a:buChar char="•"/>
            </a:pPr>
            <a:endParaRPr lang="en-GB" sz="1800" b="0" i="0" u="none" strike="noStrike" cap="none" dirty="0">
              <a:solidFill>
                <a:schemeClr val="tx1"/>
              </a:solidFill>
              <a:latin typeface="Arial"/>
              <a:ea typeface="Arial"/>
              <a:cs typeface="Arial"/>
              <a:sym typeface="Arial"/>
            </a:endParaRPr>
          </a:p>
        </p:txBody>
      </p:sp>
      <p:sp>
        <p:nvSpPr>
          <p:cNvPr id="160" name="Shape 160"/>
          <p:cNvSpPr txBox="1">
            <a:spLocks noGrp="1"/>
          </p:cNvSpPr>
          <p:nvPr>
            <p:ph type="body" idx="2"/>
          </p:nvPr>
        </p:nvSpPr>
        <p:spPr>
          <a:xfrm>
            <a:off x="439775" y="649869"/>
            <a:ext cx="7163012" cy="531772"/>
          </a:xfrm>
          <a:prstGeom prst="rect">
            <a:avLst/>
          </a:prstGeom>
          <a:noFill/>
          <a:ln>
            <a:noFill/>
          </a:ln>
        </p:spPr>
        <p:txBody>
          <a:bodyPr lIns="0" tIns="0" rIns="0" bIns="0" anchor="t" anchorCtr="0">
            <a:noAutofit/>
          </a:bodyPr>
          <a:lstStyle/>
          <a:p>
            <a:pPr marL="140805" marR="0" lvl="0" indent="-140805" algn="l" rtl="0">
              <a:lnSpc>
                <a:spcPct val="78214"/>
              </a:lnSpc>
              <a:spcBef>
                <a:spcPts val="0"/>
              </a:spcBef>
              <a:buClr>
                <a:schemeClr val="dk2"/>
              </a:buClr>
              <a:buSzPct val="25000"/>
              <a:buFont typeface="Arial"/>
              <a:buNone/>
            </a:pPr>
            <a:r>
              <a:rPr lang="en-GB" sz="2800" b="0" i="0" u="none" strike="noStrike" cap="none" dirty="0" smtClean="0">
                <a:solidFill>
                  <a:schemeClr val="accent4">
                    <a:lumMod val="75000"/>
                  </a:schemeClr>
                </a:solidFill>
                <a:latin typeface="Arial"/>
                <a:ea typeface="Arial"/>
                <a:cs typeface="Arial"/>
                <a:sym typeface="Arial"/>
              </a:rPr>
              <a:t>The qualities of a good mentee</a:t>
            </a:r>
            <a:endParaRPr lang="en-GB" sz="2800" b="0" i="0" u="none" strike="noStrike" cap="none" dirty="0">
              <a:solidFill>
                <a:schemeClr val="accent4">
                  <a:lumMod val="75000"/>
                </a:schemeClr>
              </a:solidFill>
              <a:latin typeface="Arial"/>
              <a:ea typeface="Arial"/>
              <a:cs typeface="Arial"/>
              <a:sym typeface="Arial"/>
            </a:endParaRPr>
          </a:p>
        </p:txBody>
      </p:sp>
      <p:pic>
        <p:nvPicPr>
          <p:cNvPr id="161" name="Shape 161"/>
          <p:cNvPicPr preferRelativeResize="0"/>
          <p:nvPr/>
        </p:nvPicPr>
        <p:blipFill rotWithShape="1">
          <a:blip r:embed="rId4">
            <a:alphaModFix/>
          </a:blip>
          <a:srcRect/>
          <a:stretch/>
        </p:blipFill>
        <p:spPr>
          <a:xfrm>
            <a:off x="6895389" y="3068960"/>
            <a:ext cx="1561742" cy="2405719"/>
          </a:xfrm>
          <a:prstGeom prst="rect">
            <a:avLst/>
          </a:prstGeom>
          <a:noFill/>
          <a:ln>
            <a:noFill/>
          </a:ln>
        </p:spPr>
      </p:pic>
      <p:sp>
        <p:nvSpPr>
          <p:cNvPr id="162" name="Shape 162"/>
          <p:cNvSpPr/>
          <p:nvPr/>
        </p:nvSpPr>
        <p:spPr>
          <a:xfrm>
            <a:off x="6895389" y="4938979"/>
            <a:ext cx="1561741" cy="535700"/>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a:solidFill>
                  <a:schemeClr val="lt1"/>
                </a:solidFill>
                <a:latin typeface="Arial"/>
                <a:ea typeface="Arial"/>
                <a:cs typeface="Arial"/>
                <a:sym typeface="Arial"/>
              </a:rPr>
              <a:t>Sir Bobby Charlton</a:t>
            </a:r>
            <a:br>
              <a:rPr lang="en-GB" sz="900" b="0" i="0" u="none" strike="noStrike" cap="none">
                <a:solidFill>
                  <a:schemeClr val="lt1"/>
                </a:solidFill>
                <a:latin typeface="Arial"/>
                <a:ea typeface="Arial"/>
                <a:cs typeface="Arial"/>
                <a:sym typeface="Arial"/>
              </a:rPr>
            </a:br>
            <a:r>
              <a:rPr lang="en-GB" sz="900" b="0" i="0" u="none" strike="noStrike" cap="none">
                <a:solidFill>
                  <a:schemeClr val="lt1"/>
                </a:solidFill>
                <a:latin typeface="Arial"/>
                <a:ea typeface="Arial"/>
                <a:cs typeface="Arial"/>
                <a:sym typeface="Arial"/>
              </a:rPr>
              <a:t>&amp; David Beckham</a:t>
            </a:r>
          </a:p>
        </p:txBody>
      </p:sp>
      <p:pic>
        <p:nvPicPr>
          <p:cNvPr id="163" name="Shape 163"/>
          <p:cNvPicPr preferRelativeResize="0"/>
          <p:nvPr/>
        </p:nvPicPr>
        <p:blipFill rotWithShape="1">
          <a:blip r:embed="rId5">
            <a:alphaModFix/>
          </a:blip>
          <a:srcRect/>
          <a:stretch/>
        </p:blipFill>
        <p:spPr>
          <a:xfrm>
            <a:off x="6388036" y="649870"/>
            <a:ext cx="1280308" cy="1836817"/>
          </a:xfrm>
          <a:prstGeom prst="rect">
            <a:avLst/>
          </a:prstGeom>
          <a:noFill/>
          <a:ln>
            <a:noFill/>
          </a:ln>
        </p:spPr>
      </p:pic>
      <p:pic>
        <p:nvPicPr>
          <p:cNvPr id="164" name="Shape 164"/>
          <p:cNvPicPr preferRelativeResize="0"/>
          <p:nvPr/>
        </p:nvPicPr>
        <p:blipFill rotWithShape="1">
          <a:blip r:embed="rId6">
            <a:alphaModFix/>
          </a:blip>
          <a:srcRect/>
          <a:stretch/>
        </p:blipFill>
        <p:spPr>
          <a:xfrm>
            <a:off x="7668344" y="649870"/>
            <a:ext cx="1296143" cy="1751698"/>
          </a:xfrm>
          <a:prstGeom prst="rect">
            <a:avLst/>
          </a:prstGeom>
          <a:noFill/>
          <a:ln>
            <a:noFill/>
          </a:ln>
        </p:spPr>
      </p:pic>
      <p:sp>
        <p:nvSpPr>
          <p:cNvPr id="165" name="Shape 165"/>
          <p:cNvSpPr/>
          <p:nvPr/>
        </p:nvSpPr>
        <p:spPr>
          <a:xfrm>
            <a:off x="6388035" y="2157701"/>
            <a:ext cx="2576451" cy="479211"/>
          </a:xfrm>
          <a:prstGeom prst="rect">
            <a:avLst/>
          </a:prstGeom>
          <a:solidFill>
            <a:schemeClr val="accent1"/>
          </a:solidFill>
          <a:ln>
            <a:noFill/>
          </a:ln>
        </p:spPr>
        <p:txBody>
          <a:bodyPr lIns="91425" tIns="45700" rIns="91425" bIns="45700" anchor="t" anchorCtr="0">
            <a:noAutofit/>
          </a:bodyPr>
          <a:lstStyle/>
          <a:p>
            <a:pPr marL="0" marR="0" lvl="0" indent="0" algn="ctr" rtl="0">
              <a:lnSpc>
                <a:spcPct val="150000"/>
              </a:lnSpc>
              <a:spcBef>
                <a:spcPts val="0"/>
              </a:spcBef>
              <a:buSzPct val="25000"/>
              <a:buNone/>
            </a:pPr>
            <a:r>
              <a:rPr lang="en-GB" sz="900" b="0" i="0" u="none" strike="noStrike" cap="none" dirty="0">
                <a:solidFill>
                  <a:schemeClr val="lt1"/>
                </a:solidFill>
                <a:latin typeface="Arial"/>
                <a:ea typeface="Arial"/>
                <a:cs typeface="Arial"/>
                <a:sym typeface="Arial"/>
              </a:rPr>
              <a:t>Dr Martin Luther King</a:t>
            </a:r>
            <a:br>
              <a:rPr lang="en-GB" sz="900" b="0" i="0" u="none" strike="noStrike" cap="none" dirty="0">
                <a:solidFill>
                  <a:schemeClr val="lt1"/>
                </a:solidFill>
                <a:latin typeface="Arial"/>
                <a:ea typeface="Arial"/>
                <a:cs typeface="Arial"/>
                <a:sym typeface="Arial"/>
              </a:rPr>
            </a:br>
            <a:r>
              <a:rPr lang="en-GB" sz="900" b="0" i="0" u="none" strike="noStrike" cap="none" dirty="0">
                <a:solidFill>
                  <a:schemeClr val="lt1"/>
                </a:solidFill>
                <a:latin typeface="Arial"/>
                <a:ea typeface="Arial"/>
                <a:cs typeface="Arial"/>
                <a:sym typeface="Arial"/>
              </a:rPr>
              <a:t>&amp; Jesse Jackson</a:t>
            </a:r>
          </a:p>
        </p:txBody>
      </p:sp>
    </p:spTree>
    <p:extLst>
      <p:ext uri="{BB962C8B-B14F-4D97-AF65-F5344CB8AC3E}">
        <p14:creationId xmlns:p14="http://schemas.microsoft.com/office/powerpoint/2010/main" val="141001561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92149222"/>
              </p:ext>
            </p:extLst>
          </p:nvPr>
        </p:nvGraphicFramePr>
        <p:xfrm>
          <a:off x="179512" y="620688"/>
          <a:ext cx="871296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How does it </a:t>
            </a:r>
            <a:r>
              <a:rPr lang="en-GB" sz="2800" dirty="0" smtClean="0">
                <a:solidFill>
                  <a:schemeClr val="accent4">
                    <a:lumMod val="75000"/>
                  </a:schemeClr>
                </a:solidFill>
                <a:latin typeface="Arial"/>
                <a:ea typeface="Arial"/>
                <a:cs typeface="Arial"/>
                <a:sym typeface="Arial"/>
              </a:rPr>
              <a:t>work?</a:t>
            </a:r>
            <a:endParaRPr lang="en-GB" sz="2800" dirty="0">
              <a:solidFill>
                <a:schemeClr val="accent4">
                  <a:lumMod val="75000"/>
                </a:schemeClr>
              </a:solidFill>
              <a:latin typeface="Arial"/>
              <a:ea typeface="Arial"/>
              <a:cs typeface="Arial"/>
              <a:sym typeface="Arial"/>
            </a:endParaRPr>
          </a:p>
        </p:txBody>
      </p:sp>
    </p:spTree>
    <p:extLst>
      <p:ext uri="{BB962C8B-B14F-4D97-AF65-F5344CB8AC3E}">
        <p14:creationId xmlns:p14="http://schemas.microsoft.com/office/powerpoint/2010/main" val="426941655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473556" y="1268760"/>
            <a:ext cx="6853082" cy="4032448"/>
          </a:xfrm>
          <a:prstGeom prst="rect">
            <a:avLst/>
          </a:prstGeom>
          <a:noFill/>
          <a:ln>
            <a:noFill/>
          </a:ln>
        </p:spPr>
        <p:txBody>
          <a:bodyPr lIns="0" tIns="0" rIns="0" bIns="0" anchor="t" anchorCtr="0">
            <a:noAutofit/>
          </a:bodyPr>
          <a:lstStyle/>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First meeting - objectives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Establish what it isn't about</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Identify broad topics not specific outcomes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Setting expectations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Template document to assist first steps</a:t>
            </a: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Confidentiality and </a:t>
            </a:r>
            <a:r>
              <a:rPr lang="en-GB" sz="2000" b="0" i="0" u="none" strike="noStrike" cap="none" dirty="0" smtClean="0">
                <a:solidFill>
                  <a:schemeClr val="dk1"/>
                </a:solidFill>
                <a:latin typeface="Arial"/>
                <a:ea typeface="Arial"/>
                <a:cs typeface="Arial"/>
                <a:sym typeface="Arial"/>
              </a:rPr>
              <a:t>boundaries</a:t>
            </a:r>
            <a:endParaRPr lang="en-GB" sz="2000" b="0" i="0" u="none" strike="noStrike" cap="none" dirty="0">
              <a:solidFill>
                <a:schemeClr val="dk1"/>
              </a:solidFill>
              <a:latin typeface="Arial"/>
              <a:ea typeface="Arial"/>
              <a:cs typeface="Arial"/>
              <a:sym typeface="Arial"/>
            </a:endParaRPr>
          </a:p>
          <a:p>
            <a:pPr marL="342900" indent="-342900">
              <a:lnSpc>
                <a:spcPct val="150000"/>
              </a:lnSpc>
              <a:buClrTx/>
              <a:buSzPct val="100000"/>
            </a:pPr>
            <a:r>
              <a:rPr lang="en-GB" sz="2000" b="0" i="0" u="none" strike="noStrike" cap="none" dirty="0">
                <a:solidFill>
                  <a:schemeClr val="dk1"/>
                </a:solidFill>
                <a:latin typeface="Arial"/>
                <a:ea typeface="Arial"/>
                <a:cs typeface="Arial"/>
                <a:sym typeface="Arial"/>
              </a:rPr>
              <a:t>Conflicts of interest</a:t>
            </a:r>
          </a:p>
          <a:p>
            <a:pPr marL="342900" indent="-342900">
              <a:lnSpc>
                <a:spcPct val="150000"/>
              </a:lnSpc>
              <a:buClrTx/>
              <a:buSzPct val="100000"/>
            </a:pPr>
            <a:r>
              <a:rPr lang="en-GB" sz="2000" b="0" i="0" u="none" strike="noStrike" cap="none" dirty="0" smtClean="0">
                <a:solidFill>
                  <a:schemeClr val="dk1"/>
                </a:solidFill>
                <a:latin typeface="Arial"/>
                <a:ea typeface="Arial"/>
                <a:cs typeface="Arial"/>
                <a:sym typeface="Arial"/>
              </a:rPr>
              <a:t>Meeting format, </a:t>
            </a:r>
            <a:r>
              <a:rPr lang="en-GB" sz="2000" b="0" i="0" u="none" strike="noStrike" cap="none" dirty="0">
                <a:solidFill>
                  <a:schemeClr val="dk1"/>
                </a:solidFill>
                <a:latin typeface="Arial"/>
                <a:ea typeface="Arial"/>
                <a:cs typeface="Arial"/>
                <a:sym typeface="Arial"/>
              </a:rPr>
              <a:t>location, timing and frequency</a:t>
            </a:r>
            <a:r>
              <a:rPr lang="en-GB" sz="1900" b="0" i="0" u="none" strike="noStrike" cap="none" dirty="0">
                <a:solidFill>
                  <a:schemeClr val="dk1"/>
                </a:solidFill>
                <a:latin typeface="Arial"/>
                <a:ea typeface="Arial"/>
                <a:cs typeface="Arial"/>
                <a:sym typeface="Arial"/>
              </a:rPr>
              <a:t/>
            </a:r>
            <a:br>
              <a:rPr lang="en-GB" sz="1900" b="0" i="0" u="none" strike="noStrike" cap="none" dirty="0">
                <a:solidFill>
                  <a:schemeClr val="dk1"/>
                </a:solidFill>
                <a:latin typeface="Arial"/>
                <a:ea typeface="Arial"/>
                <a:cs typeface="Arial"/>
                <a:sym typeface="Arial"/>
              </a:rPr>
            </a:br>
            <a:r>
              <a:rPr lang="en-GB" sz="1300" b="0" i="1" u="none" strike="noStrike" cap="none" dirty="0">
                <a:solidFill>
                  <a:schemeClr val="dk1"/>
                </a:solidFill>
                <a:latin typeface="Arial"/>
                <a:ea typeface="Arial"/>
                <a:cs typeface="Arial"/>
                <a:sym typeface="Arial"/>
              </a:rPr>
              <a:t>We suggest you allow 2 hours for your first meeting and 1 hour per session thereafter</a:t>
            </a:r>
          </a:p>
        </p:txBody>
      </p:sp>
      <p:pic>
        <p:nvPicPr>
          <p:cNvPr id="173" name="Shape 173"/>
          <p:cNvPicPr preferRelativeResize="0"/>
          <p:nvPr/>
        </p:nvPicPr>
        <p:blipFill rotWithShape="1">
          <a:blip r:embed="rId3">
            <a:alphaModFix/>
          </a:blip>
          <a:srcRect/>
          <a:stretch/>
        </p:blipFill>
        <p:spPr>
          <a:xfrm>
            <a:off x="5868144" y="1556792"/>
            <a:ext cx="3096344" cy="2448272"/>
          </a:xfrm>
          <a:prstGeom prst="rect">
            <a:avLst/>
          </a:prstGeom>
          <a:noFill/>
          <a:ln>
            <a:noFill/>
          </a:ln>
        </p:spPr>
      </p:pic>
      <p:sp>
        <p:nvSpPr>
          <p:cNvPr id="5"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700" dirty="0">
                <a:solidFill>
                  <a:schemeClr val="accent4">
                    <a:lumMod val="75000"/>
                  </a:schemeClr>
                </a:solidFill>
                <a:latin typeface="Arial"/>
                <a:ea typeface="Arial"/>
                <a:cs typeface="Arial"/>
                <a:sym typeface="Arial"/>
              </a:rPr>
              <a:t>How to establish a working contract and </a:t>
            </a:r>
            <a:r>
              <a:rPr lang="en-GB" sz="2700" dirty="0" smtClean="0">
                <a:solidFill>
                  <a:schemeClr val="accent4">
                    <a:lumMod val="75000"/>
                  </a:schemeClr>
                </a:solidFill>
                <a:latin typeface="Arial"/>
                <a:ea typeface="Arial"/>
                <a:cs typeface="Arial"/>
                <a:sym typeface="Arial"/>
              </a:rPr>
              <a:t>ground rules</a:t>
            </a:r>
            <a:r>
              <a:rPr lang="en-GB" sz="2700" dirty="0">
                <a:solidFill>
                  <a:schemeClr val="accent4">
                    <a:lumMod val="75000"/>
                  </a:schemeClr>
                </a:solidFill>
                <a:latin typeface="Arial"/>
                <a:ea typeface="Arial"/>
                <a:cs typeface="Arial"/>
                <a:sym typeface="Arial"/>
              </a:rPr>
              <a:t>?</a:t>
            </a:r>
          </a:p>
        </p:txBody>
      </p:sp>
    </p:spTree>
    <p:extLst>
      <p:ext uri="{BB962C8B-B14F-4D97-AF65-F5344CB8AC3E}">
        <p14:creationId xmlns:p14="http://schemas.microsoft.com/office/powerpoint/2010/main" val="160513810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Shape 180"/>
          <p:cNvSpPr txBox="1">
            <a:spLocks noGrp="1"/>
          </p:cNvSpPr>
          <p:nvPr>
            <p:ph type="body" idx="2"/>
          </p:nvPr>
        </p:nvSpPr>
        <p:spPr>
          <a:xfrm>
            <a:off x="496304" y="1124744"/>
            <a:ext cx="5816810" cy="5127679"/>
          </a:xfrm>
          <a:prstGeom prst="rect">
            <a:avLst/>
          </a:prstGeom>
          <a:noFill/>
          <a:ln>
            <a:noFill/>
          </a:ln>
        </p:spPr>
        <p:txBody>
          <a:bodyPr vert="horz" lIns="0" tIns="0" rIns="0" bIns="0" rtlCol="0" anchor="t" anchorCtr="0">
            <a:noAutofit/>
          </a:bodyPr>
          <a:lstStyle/>
          <a:p>
            <a:pPr>
              <a:lnSpc>
                <a:spcPct val="150000"/>
              </a:lnSpc>
              <a:buSzPct val="100000"/>
            </a:pPr>
            <a:r>
              <a:rPr lang="en-GB" sz="1800" dirty="0">
                <a:solidFill>
                  <a:schemeClr val="tx1"/>
                </a:solidFill>
                <a:latin typeface="Arial"/>
                <a:ea typeface="Arial"/>
                <a:cs typeface="Arial"/>
                <a:sym typeface="Arial"/>
              </a:rPr>
              <a:t>Mentoring </a:t>
            </a:r>
            <a:r>
              <a:rPr lang="en-GB" sz="1800" dirty="0" smtClean="0">
                <a:solidFill>
                  <a:schemeClr val="tx1"/>
                </a:solidFill>
                <a:latin typeface="Arial"/>
                <a:ea typeface="Arial"/>
                <a:cs typeface="Arial"/>
                <a:sym typeface="Arial"/>
              </a:rPr>
              <a:t>process:</a:t>
            </a:r>
          </a:p>
          <a:p>
            <a:pPr marL="457200" indent="-457200">
              <a:lnSpc>
                <a:spcPct val="150000"/>
              </a:lnSpc>
              <a:buClrTx/>
              <a:buSzPct val="100000"/>
              <a:buFont typeface="Arial" pitchFamily="34" charset="0"/>
              <a:buChar char="•"/>
            </a:pPr>
            <a:r>
              <a:rPr lang="en-GB" sz="1700" dirty="0" smtClean="0">
                <a:solidFill>
                  <a:schemeClr val="tx1"/>
                </a:solidFill>
                <a:sym typeface="Arial"/>
              </a:rPr>
              <a:t>Not </a:t>
            </a:r>
            <a:r>
              <a:rPr lang="en-GB" sz="1700" dirty="0">
                <a:solidFill>
                  <a:schemeClr val="tx1"/>
                </a:solidFill>
                <a:sym typeface="Arial"/>
              </a:rPr>
              <a:t>knowing what to talk </a:t>
            </a:r>
            <a:r>
              <a:rPr lang="en-GB" sz="1700" dirty="0" smtClean="0">
                <a:solidFill>
                  <a:schemeClr val="tx1"/>
                </a:solidFill>
                <a:sym typeface="Arial"/>
              </a:rPr>
              <a:t>about or talking </a:t>
            </a:r>
            <a:r>
              <a:rPr lang="en-GB" sz="1700" dirty="0">
                <a:solidFill>
                  <a:schemeClr val="tx1"/>
                </a:solidFill>
                <a:sym typeface="Arial"/>
              </a:rPr>
              <a:t>too </a:t>
            </a:r>
            <a:r>
              <a:rPr lang="en-GB" sz="1700" dirty="0" smtClean="0">
                <a:solidFill>
                  <a:schemeClr val="tx1"/>
                </a:solidFill>
                <a:sym typeface="Arial"/>
              </a:rPr>
              <a:t>much!</a:t>
            </a:r>
          </a:p>
          <a:p>
            <a:pPr marL="457200" indent="-457200">
              <a:lnSpc>
                <a:spcPct val="150000"/>
              </a:lnSpc>
              <a:buClrTx/>
              <a:buSzPct val="100000"/>
              <a:buFont typeface="Arial" pitchFamily="34" charset="0"/>
              <a:buChar char="•"/>
            </a:pPr>
            <a:r>
              <a:rPr lang="en-GB" sz="1700" dirty="0" smtClean="0">
                <a:solidFill>
                  <a:schemeClr val="tx1"/>
                </a:solidFill>
                <a:sym typeface="Arial"/>
              </a:rPr>
              <a:t>No </a:t>
            </a:r>
            <a:r>
              <a:rPr lang="en-GB" sz="1700" dirty="0">
                <a:solidFill>
                  <a:schemeClr val="tx1"/>
                </a:solidFill>
                <a:sym typeface="Arial"/>
              </a:rPr>
              <a:t>defined end point/periodic </a:t>
            </a:r>
            <a:r>
              <a:rPr lang="en-GB" sz="1700" dirty="0" smtClean="0">
                <a:solidFill>
                  <a:schemeClr val="tx1"/>
                </a:solidFill>
                <a:sym typeface="Arial"/>
              </a:rPr>
              <a:t>review</a:t>
            </a:r>
          </a:p>
          <a:p>
            <a:pPr marL="457200" indent="-457200">
              <a:lnSpc>
                <a:spcPct val="150000"/>
              </a:lnSpc>
              <a:buClrTx/>
              <a:buSzPct val="100000"/>
              <a:buFont typeface="Arial" pitchFamily="34" charset="0"/>
              <a:buChar char="•"/>
            </a:pPr>
            <a:r>
              <a:rPr lang="en-GB" sz="1700" dirty="0" smtClean="0">
                <a:solidFill>
                  <a:schemeClr val="tx1"/>
                </a:solidFill>
                <a:sym typeface="Arial"/>
              </a:rPr>
              <a:t>Irregular </a:t>
            </a:r>
            <a:r>
              <a:rPr lang="en-GB" sz="1700" dirty="0">
                <a:solidFill>
                  <a:schemeClr val="tx1"/>
                </a:solidFill>
                <a:sym typeface="Arial"/>
              </a:rPr>
              <a:t>and postponed </a:t>
            </a:r>
            <a:r>
              <a:rPr lang="en-GB" sz="1700" dirty="0" smtClean="0">
                <a:solidFill>
                  <a:schemeClr val="tx1"/>
                </a:solidFill>
                <a:sym typeface="Arial"/>
              </a:rPr>
              <a:t>meetings</a:t>
            </a:r>
          </a:p>
          <a:p>
            <a:pPr marL="457200" indent="-457200">
              <a:lnSpc>
                <a:spcPct val="150000"/>
              </a:lnSpc>
              <a:buClrTx/>
              <a:buSzPct val="100000"/>
              <a:buFont typeface="Arial" pitchFamily="34" charset="0"/>
              <a:buChar char="•"/>
            </a:pPr>
            <a:r>
              <a:rPr lang="en-GB" sz="1700" dirty="0" smtClean="0">
                <a:solidFill>
                  <a:schemeClr val="tx1"/>
                </a:solidFill>
                <a:sym typeface="Arial"/>
              </a:rPr>
              <a:t>Confusion </a:t>
            </a:r>
            <a:r>
              <a:rPr lang="en-GB" sz="1700" dirty="0">
                <a:solidFill>
                  <a:schemeClr val="tx1"/>
                </a:solidFill>
                <a:sym typeface="Arial"/>
              </a:rPr>
              <a:t>of roles</a:t>
            </a:r>
          </a:p>
          <a:p>
            <a:pPr>
              <a:lnSpc>
                <a:spcPct val="150000"/>
              </a:lnSpc>
              <a:buSzPct val="100000"/>
            </a:pPr>
            <a:r>
              <a:rPr lang="en-GB" sz="1800" dirty="0">
                <a:solidFill>
                  <a:schemeClr val="tx1"/>
                </a:solidFill>
                <a:latin typeface="Arial"/>
                <a:ea typeface="Arial"/>
                <a:cs typeface="Arial"/>
                <a:sym typeface="Arial"/>
              </a:rPr>
              <a:t>Breach of contract/ground </a:t>
            </a:r>
            <a:r>
              <a:rPr lang="en-GB" sz="1800" dirty="0" smtClean="0">
                <a:solidFill>
                  <a:schemeClr val="tx1"/>
                </a:solidFill>
                <a:latin typeface="Arial"/>
                <a:ea typeface="Arial"/>
                <a:cs typeface="Arial"/>
                <a:sym typeface="Arial"/>
              </a:rPr>
              <a:t>rules:</a:t>
            </a:r>
          </a:p>
          <a:p>
            <a:pPr marL="285750" indent="-285750">
              <a:lnSpc>
                <a:spcPct val="150000"/>
              </a:lnSpc>
              <a:buClrTx/>
              <a:buSzPct val="100000"/>
              <a:buFont typeface="Arial" pitchFamily="34" charset="0"/>
              <a:buChar char="•"/>
            </a:pPr>
            <a:r>
              <a:rPr lang="en-GB" sz="1700" dirty="0" smtClean="0">
                <a:solidFill>
                  <a:schemeClr val="tx1"/>
                </a:solidFill>
                <a:sym typeface="Arial"/>
              </a:rPr>
              <a:t>Being indiscreet</a:t>
            </a:r>
          </a:p>
          <a:p>
            <a:pPr marL="285750" indent="-285750">
              <a:lnSpc>
                <a:spcPct val="150000"/>
              </a:lnSpc>
              <a:buClrTx/>
              <a:buSzPct val="100000"/>
              <a:buFont typeface="Arial" pitchFamily="34" charset="0"/>
              <a:buChar char="•"/>
            </a:pPr>
            <a:r>
              <a:rPr lang="en-GB" sz="1700" dirty="0" smtClean="0">
                <a:solidFill>
                  <a:schemeClr val="tx1"/>
                </a:solidFill>
                <a:sym typeface="Arial"/>
              </a:rPr>
              <a:t>Not </a:t>
            </a:r>
            <a:r>
              <a:rPr lang="en-GB" sz="1700" dirty="0">
                <a:solidFill>
                  <a:schemeClr val="tx1"/>
                </a:solidFill>
                <a:sym typeface="Arial"/>
              </a:rPr>
              <a:t>questioning: is it working? </a:t>
            </a:r>
            <a:endParaRPr lang="en-GB" sz="1700" dirty="0" smtClean="0">
              <a:solidFill>
                <a:schemeClr val="tx1"/>
              </a:solidFil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Avoiding </a:t>
            </a:r>
            <a:r>
              <a:rPr lang="en-GB" sz="1700" dirty="0">
                <a:solidFill>
                  <a:schemeClr val="tx1"/>
                </a:solidFill>
                <a:sym typeface="Arial"/>
              </a:rPr>
              <a:t>terminating the relationship, should it become toxic</a:t>
            </a:r>
          </a:p>
          <a:p>
            <a:pPr>
              <a:lnSpc>
                <a:spcPct val="150000"/>
              </a:lnSpc>
              <a:buSzPct val="100000"/>
            </a:pPr>
            <a:r>
              <a:rPr lang="en-GB" sz="1800" dirty="0">
                <a:solidFill>
                  <a:schemeClr val="tx1"/>
                </a:solidFill>
                <a:latin typeface="Arial"/>
                <a:ea typeface="Arial"/>
                <a:cs typeface="Arial"/>
                <a:sym typeface="Arial"/>
              </a:rPr>
              <a:t>Mentoring </a:t>
            </a:r>
            <a:r>
              <a:rPr lang="en-GB" sz="1800" dirty="0" smtClean="0">
                <a:solidFill>
                  <a:schemeClr val="tx1"/>
                </a:solidFill>
                <a:latin typeface="Arial"/>
                <a:ea typeface="Arial"/>
                <a:cs typeface="Arial"/>
                <a:sym typeface="Arial"/>
              </a:rPr>
              <a:t>context:</a:t>
            </a:r>
            <a:endParaRPr lang="en-GB" sz="1800" dirty="0">
              <a:solidFill>
                <a:schemeClr val="tx1"/>
              </a:solidFill>
              <a:latin typeface="Arial"/>
              <a:ea typeface="Arial"/>
              <a:cs typeface="Aria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Cultural </a:t>
            </a:r>
            <a:r>
              <a:rPr lang="en-GB" sz="1700" dirty="0">
                <a:solidFill>
                  <a:schemeClr val="tx1"/>
                </a:solidFill>
                <a:sym typeface="Arial"/>
              </a:rPr>
              <a:t>differences </a:t>
            </a:r>
            <a:endParaRPr lang="en-GB" sz="1700" dirty="0" smtClean="0">
              <a:solidFill>
                <a:schemeClr val="tx1"/>
              </a:solidFill>
              <a:sym typeface="Arial"/>
            </a:endParaRPr>
          </a:p>
          <a:p>
            <a:pPr marL="285750" indent="-285750">
              <a:lnSpc>
                <a:spcPct val="150000"/>
              </a:lnSpc>
              <a:buClrTx/>
              <a:buSzPct val="100000"/>
              <a:buFont typeface="Arial" pitchFamily="34" charset="0"/>
              <a:buChar char="•"/>
            </a:pPr>
            <a:r>
              <a:rPr lang="en-GB" sz="1700" dirty="0" smtClean="0">
                <a:solidFill>
                  <a:schemeClr val="tx1"/>
                </a:solidFill>
                <a:sym typeface="Arial"/>
              </a:rPr>
              <a:t>Virtual </a:t>
            </a:r>
            <a:r>
              <a:rPr lang="en-GB" sz="1700" dirty="0">
                <a:solidFill>
                  <a:schemeClr val="tx1"/>
                </a:solidFill>
                <a:sym typeface="Arial"/>
              </a:rPr>
              <a:t>mentoring: finding the right technology</a:t>
            </a:r>
          </a:p>
          <a:p>
            <a:pPr marL="342900" indent="-342900">
              <a:lnSpc>
                <a:spcPct val="150000"/>
              </a:lnSpc>
              <a:buSzPct val="100000"/>
              <a:buChar char="•"/>
            </a:pPr>
            <a:endParaRPr lang="en-GB" sz="1800" dirty="0">
              <a:solidFill>
                <a:schemeClr val="dk1"/>
              </a:solidFill>
              <a:latin typeface="Arial"/>
              <a:ea typeface="Arial"/>
              <a:cs typeface="Arial"/>
              <a:sym typeface="Arial"/>
            </a:endParaRPr>
          </a:p>
        </p:txBody>
      </p:sp>
      <p:pic>
        <p:nvPicPr>
          <p:cNvPr id="181" name="Shape 181"/>
          <p:cNvPicPr preferRelativeResize="0"/>
          <p:nvPr/>
        </p:nvPicPr>
        <p:blipFill rotWithShape="1">
          <a:blip r:embed="rId3">
            <a:alphaModFix/>
          </a:blip>
          <a:srcRect/>
          <a:stretch/>
        </p:blipFill>
        <p:spPr>
          <a:xfrm>
            <a:off x="6300159" y="440223"/>
            <a:ext cx="2448305" cy="1620626"/>
          </a:xfrm>
          <a:prstGeom prst="rect">
            <a:avLst/>
          </a:prstGeom>
          <a:noFill/>
          <a:ln>
            <a:noFill/>
          </a:ln>
        </p:spPr>
      </p:pic>
      <p:pic>
        <p:nvPicPr>
          <p:cNvPr id="182" name="Shape 182"/>
          <p:cNvPicPr preferRelativeResize="0"/>
          <p:nvPr/>
        </p:nvPicPr>
        <p:blipFill rotWithShape="1">
          <a:blip r:embed="rId4">
            <a:alphaModFix/>
          </a:blip>
          <a:srcRect/>
          <a:stretch/>
        </p:blipFill>
        <p:spPr>
          <a:xfrm>
            <a:off x="6300158" y="2276872"/>
            <a:ext cx="2448305" cy="1599380"/>
          </a:xfrm>
          <a:prstGeom prst="rect">
            <a:avLst/>
          </a:prstGeom>
          <a:noFill/>
          <a:ln>
            <a:noFill/>
          </a:ln>
        </p:spPr>
      </p:pic>
      <p:pic>
        <p:nvPicPr>
          <p:cNvPr id="184" name="Shape 184"/>
          <p:cNvPicPr preferRelativeResize="0"/>
          <p:nvPr/>
        </p:nvPicPr>
        <p:blipFill rotWithShape="1">
          <a:blip r:embed="rId5">
            <a:alphaModFix/>
          </a:blip>
          <a:srcRect/>
          <a:stretch/>
        </p:blipFill>
        <p:spPr>
          <a:xfrm>
            <a:off x="6300158" y="4077072"/>
            <a:ext cx="2446531" cy="1584176"/>
          </a:xfrm>
          <a:prstGeom prst="rect">
            <a:avLst/>
          </a:prstGeom>
          <a:noFill/>
          <a:ln>
            <a:noFill/>
          </a:ln>
        </p:spPr>
      </p:pic>
      <p:sp>
        <p:nvSpPr>
          <p:cNvPr id="8" name="Shape 160"/>
          <p:cNvSpPr txBox="1">
            <a:spLocks/>
          </p:cNvSpPr>
          <p:nvPr/>
        </p:nvSpPr>
        <p:spPr>
          <a:xfrm>
            <a:off x="439774" y="649869"/>
            <a:ext cx="8524714" cy="531772"/>
          </a:xfrm>
          <a:prstGeom prst="rect">
            <a:avLst/>
          </a:prstGeom>
          <a:noFill/>
          <a:ln>
            <a:noFill/>
          </a:ln>
        </p:spPr>
        <p:txBody>
          <a:bodyPr vert="horz" lIns="0" tIns="0" rIns="0" bIns="0" rtlCol="0" anchor="t" anchorCtr="0">
            <a:noAutofit/>
          </a:bodyPr>
          <a:lstStyle>
            <a:lvl1pPr marL="0" lvl="0" indent="0" algn="l" defTabSz="914400" rtl="0" eaLnBrk="1" latinLnBrk="0" hangingPunct="1">
              <a:lnSpc>
                <a:spcPct val="100607"/>
              </a:lnSpc>
              <a:spcBef>
                <a:spcPts val="0"/>
              </a:spcBef>
              <a:buClr>
                <a:schemeClr val="dk2"/>
              </a:buClr>
              <a:buFont typeface="Arial"/>
              <a:buNone/>
              <a:defRPr sz="3200" kern="1200"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0" lvl="1" indent="0" algn="l" defTabSz="914400" rtl="0" eaLnBrk="1" latinLnBrk="0" hangingPunct="1">
              <a:lnSpc>
                <a:spcPct val="100607"/>
              </a:lnSpc>
              <a:spcBef>
                <a:spcPts val="0"/>
              </a:spcBef>
              <a:buClr>
                <a:srgbClr val="006AB0"/>
              </a:buClr>
              <a:buFont typeface="Arial"/>
              <a:buNone/>
              <a:defRPr sz="2800" kern="1200" baseline="0">
                <a:solidFill>
                  <a:schemeClr val="tx1">
                    <a:lumMod val="75000"/>
                    <a:lumOff val="25000"/>
                  </a:schemeClr>
                </a:solidFill>
                <a:latin typeface="Arial" panose="020B0604020202020204" pitchFamily="34" charset="0"/>
                <a:ea typeface="+mn-ea"/>
                <a:cs typeface="Arial" panose="020B0604020202020204" pitchFamily="34" charset="0"/>
              </a:defRPr>
            </a:lvl2pPr>
            <a:lvl3pPr marL="0" lvl="2" indent="0" algn="l" defTabSz="914400" rtl="0" eaLnBrk="1" latinLnBrk="0" hangingPunct="1">
              <a:lnSpc>
                <a:spcPct val="100607"/>
              </a:lnSpc>
              <a:spcBef>
                <a:spcPts val="0"/>
              </a:spcBef>
              <a:buClr>
                <a:srgbClr val="006AB0"/>
              </a:buClr>
              <a:buFont typeface="Arial"/>
              <a:buNone/>
              <a:defRPr sz="2400" kern="1200" baseline="0">
                <a:solidFill>
                  <a:schemeClr val="tx1">
                    <a:lumMod val="75000"/>
                    <a:lumOff val="25000"/>
                  </a:schemeClr>
                </a:solidFill>
                <a:latin typeface="Arial" panose="020B0604020202020204" pitchFamily="34" charset="0"/>
                <a:ea typeface="+mn-ea"/>
                <a:cs typeface="Arial" panose="020B0604020202020204" pitchFamily="34" charset="0"/>
              </a:defRPr>
            </a:lvl3pPr>
            <a:lvl4pPr marL="0" lvl="3"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0" lvl="4" indent="0" algn="l" defTabSz="914400" rtl="0" eaLnBrk="1" latinLnBrk="0" hangingPunct="1">
              <a:lnSpc>
                <a:spcPct val="100607"/>
              </a:lnSpc>
              <a:spcBef>
                <a:spcPts val="0"/>
              </a:spcBef>
              <a:buClr>
                <a:srgbClr val="006AB0"/>
              </a:buClr>
              <a:buFont typeface="Arial"/>
              <a:buNone/>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lvl="5"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6pPr>
            <a:lvl7pPr marL="2971800" lvl="6"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7pPr>
            <a:lvl8pPr marL="3429000" lvl="7"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8pPr>
            <a:lvl9pPr marL="3886200" lvl="8"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9pPr>
          </a:lstStyle>
          <a:p>
            <a:pPr marL="140805" lvl="0" indent="-140805">
              <a:lnSpc>
                <a:spcPct val="78214"/>
              </a:lnSpc>
              <a:buSzPct val="25000"/>
            </a:pPr>
            <a:r>
              <a:rPr lang="en-GB" sz="2800" dirty="0">
                <a:solidFill>
                  <a:schemeClr val="accent4">
                    <a:lumMod val="75000"/>
                  </a:schemeClr>
                </a:solidFill>
                <a:latin typeface="Arial"/>
                <a:ea typeface="Arial"/>
                <a:cs typeface="Arial"/>
                <a:sym typeface="Arial"/>
              </a:rPr>
              <a:t>Common pitfalls</a:t>
            </a:r>
          </a:p>
        </p:txBody>
      </p:sp>
    </p:spTree>
    <p:extLst>
      <p:ext uri="{BB962C8B-B14F-4D97-AF65-F5344CB8AC3E}">
        <p14:creationId xmlns:p14="http://schemas.microsoft.com/office/powerpoint/2010/main" val="248290592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0">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0">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Mentoring Scheme 2016&amp;quot;&quot;/&gt;&lt;property id=&quot;20307&quot; value=&quot;256&quot;/&gt;&lt;/object&gt;&lt;object type=&quot;3&quot; unique_id=&quot;10004&quot;&gt;&lt;property id=&quot;20148&quot; value=&quot;5&quot;/&gt;&lt;property id=&quot;20300&quot; value=&quot;Slide 2 - &amp;quot;Introductions&amp;quot;&quot;/&gt;&lt;property id=&quot;20307&quot; value=&quot;257&quot;/&gt;&lt;/object&gt;&lt;object type=&quot;3&quot; unique_id=&quot;10126&quot;&gt;&lt;property id=&quot;20148&quot; value=&quot;5&quot;/&gt;&lt;property id=&quot;20300&quot; value=&quot;Slide 3&quot;/&gt;&lt;property id=&quot;20307&quot; value=&quot;260&quot;/&gt;&lt;/object&gt;&lt;object type=&quot;3&quot; unique_id=&quot;10127&quot;&gt;&lt;property id=&quot;20148&quot; value=&quot;5&quot;/&gt;&lt;property id=&quot;20300&quot; value=&quot;Slide 4&quot;/&gt;&lt;property id=&quot;20307&quot; value=&quot;261&quot;/&gt;&lt;/object&gt;&lt;object type=&quot;3&quot; unique_id=&quot;10129&quot;&gt;&lt;property id=&quot;20148&quot; value=&quot;5&quot;/&gt;&lt;property id=&quot;20300&quot; value=&quot;Slide 7&quot;/&gt;&lt;property id=&quot;20307&quot; value=&quot;263&quot;/&gt;&lt;/object&gt;&lt;object type=&quot;3&quot; unique_id=&quot;10130&quot;&gt;&lt;property id=&quot;20148&quot; value=&quot;5&quot;/&gt;&lt;property id=&quot;20300&quot; value=&quot;Slide 5&quot;/&gt;&lt;property id=&quot;20307&quot; value=&quot;264&quot;/&gt;&lt;/object&gt;&lt;object type=&quot;3&quot; unique_id=&quot;10131&quot;&gt;&lt;property id=&quot;20148&quot; value=&quot;5&quot;/&gt;&lt;property id=&quot;20300&quot; value=&quot;Slide 6&quot;/&gt;&lt;property id=&quot;20307&quot; value=&quot;265&quot;/&gt;&lt;/object&gt;&lt;object type=&quot;3&quot; unique_id=&quot;10132&quot;&gt;&lt;property id=&quot;20148&quot; value=&quot;5&quot;/&gt;&lt;property id=&quot;20300&quot; value=&quot;Slide 8&quot;/&gt;&lt;property id=&quot;20307&quot; value=&quot;266&quot;/&gt;&lt;/object&gt;&lt;object type=&quot;3&quot; unique_id=&quot;10133&quot;&gt;&lt;property id=&quot;20148&quot; value=&quot;5&quot;/&gt;&lt;property id=&quot;20300&quot; value=&quot;Slide 10&quot;/&gt;&lt;property id=&quot;20307&quot; value=&quot;267&quot;/&gt;&lt;/object&gt;&lt;object type=&quot;3&quot; unique_id=&quot;10134&quot;&gt;&lt;property id=&quot;20148&quot; value=&quot;5&quot;/&gt;&lt;property id=&quot;20300&quot; value=&quot;Slide 11&quot;/&gt;&lt;property id=&quot;20307&quot; value=&quot;268&quot;/&gt;&lt;/object&gt;&lt;object type=&quot;3&quot; unique_id=&quot;10135&quot;&gt;&lt;property id=&quot;20148&quot; value=&quot;5&quot;/&gt;&lt;property id=&quot;20300&quot; value=&quot;Slide 12&quot;/&gt;&lt;property id=&quot;20307&quot; value=&quot;269&quot;/&gt;&lt;/object&gt;&lt;object type=&quot;3&quot; unique_id=&quot;10136&quot;&gt;&lt;property id=&quot;20148&quot; value=&quot;5&quot;/&gt;&lt;property id=&quot;20300&quot; value=&quot;Slide 13&quot;/&gt;&lt;property id=&quot;20307&quot; value=&quot;270&quot;/&gt;&lt;/object&gt;&lt;object type=&quot;3&quot; unique_id=&quot;10137&quot;&gt;&lt;property id=&quot;20148&quot; value=&quot;5&quot;/&gt;&lt;property id=&quot;20300&quot; value=&quot;Slide 14&quot;/&gt;&lt;property id=&quot;20307&quot; value=&quot;271&quot;/&gt;&lt;/object&gt;&lt;object type=&quot;3&quot; unique_id=&quot;10138&quot;&gt;&lt;property id=&quot;20148&quot; value=&quot;5&quot;/&gt;&lt;property id=&quot;20300&quot; value=&quot;Slide 15&quot;/&gt;&lt;property id=&quot;20307&quot; value=&quot;272&quot;/&gt;&lt;/object&gt;&lt;object type=&quot;3&quot; unique_id=&quot;10139&quot;&gt;&lt;property id=&quot;20148&quot; value=&quot;5&quot;/&gt;&lt;property id=&quot;20300&quot; value=&quot;Slide 16&quot;/&gt;&lt;property id=&quot;20307&quot; value=&quot;273&quot;/&gt;&lt;/object&gt;&lt;object type=&quot;3&quot; unique_id=&quot;10140&quot;&gt;&lt;property id=&quot;20148&quot; value=&quot;5&quot;/&gt;&lt;property id=&quot;20300&quot; value=&quot;Slide 17&quot;/&gt;&lt;property id=&quot;20307&quot; value=&quot;274&quot;/&gt;&lt;/object&gt;&lt;object type=&quot;3&quot; unique_id=&quot;10219&quot;&gt;&lt;property id=&quot;20148&quot; value=&quot;5&quot;/&gt;&lt;property id=&quot;20300&quot; value=&quot;Slide 9&quot;/&gt;&lt;property id=&quot;20307&quot; value=&quot;275&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1735</TotalTime>
  <Words>1729</Words>
  <Application>Microsoft Office PowerPoint</Application>
  <PresentationFormat>On-screen Show (4:3)</PresentationFormat>
  <Paragraphs>204</Paragraphs>
  <Slides>18</Slides>
  <Notes>18</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STM Mentoring Programme 2017 Mentee Presentation Monday 10th April, 2017</vt:lpstr>
      <vt:lpstr>Introductions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M</dc:creator>
  <cp:lastModifiedBy>Moriarty, Rachel, Springer UK</cp:lastModifiedBy>
  <cp:revision>133</cp:revision>
  <cp:lastPrinted>2017-04-06T10:58:27Z</cp:lastPrinted>
  <dcterms:created xsi:type="dcterms:W3CDTF">2014-03-12T08:44:02Z</dcterms:created>
  <dcterms:modified xsi:type="dcterms:W3CDTF">2017-04-10T13:21:26Z</dcterms:modified>
</cp:coreProperties>
</file>