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sldIdLst>
    <p:sldId id="263" r:id="rId3"/>
    <p:sldId id="321" r:id="rId4"/>
    <p:sldId id="390" r:id="rId5"/>
    <p:sldId id="374" r:id="rId6"/>
    <p:sldId id="389" r:id="rId7"/>
    <p:sldId id="383" r:id="rId8"/>
    <p:sldId id="386" r:id="rId9"/>
    <p:sldId id="387" r:id="rId10"/>
    <p:sldId id="391" r:id="rId11"/>
    <p:sldId id="388" r:id="rId1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710C"/>
    <a:srgbClr val="D8580A"/>
    <a:srgbClr val="9A9B9C"/>
    <a:srgbClr val="703D29"/>
    <a:srgbClr val="58A618"/>
    <a:srgbClr val="E4D700"/>
    <a:srgbClr val="D96A2C"/>
    <a:srgbClr val="CC6021"/>
    <a:srgbClr val="C55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2362" autoAdjust="0"/>
  </p:normalViewPr>
  <p:slideViewPr>
    <p:cSldViewPr>
      <p:cViewPr varScale="1">
        <p:scale>
          <a:sx n="65" d="100"/>
          <a:sy n="65" d="100"/>
        </p:scale>
        <p:origin x="15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AE0A5094-55B2-45DD-9345-D99023A717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655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0A5094-55B2-45DD-9345-D99023A717DE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8866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10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15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0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3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730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4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925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5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300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6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029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7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37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8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11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36976134" indent="-365303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12845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558602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04357" indent="-2213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45011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895871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341628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787384" indent="-2213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FFFDD206-79F8-4232-B7AB-E375F81CA102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  <a:defRPr/>
              </a:pPr>
              <a:t>9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1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601" y="2132856"/>
            <a:ext cx="7272808" cy="2232248"/>
          </a:xfrm>
          <a:prstGeom prst="rect">
            <a:avLst/>
          </a:prstGeom>
        </p:spPr>
        <p:txBody>
          <a:bodyPr anchor="ctr"/>
          <a:lstStyle>
            <a:lvl1pPr algn="ctr">
              <a:defRPr sz="3000" b="1" i="0">
                <a:solidFill>
                  <a:schemeClr val="bg1"/>
                </a:solidFill>
                <a:latin typeface=""/>
                <a:cs typeface="Trebuchet MS"/>
              </a:defRPr>
            </a:lvl1pPr>
          </a:lstStyle>
          <a:p>
            <a:pPr lvl="0"/>
            <a:r>
              <a:rPr lang="en-AU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989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8137599" cy="478539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3200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2400">
                <a:solidFill>
                  <a:schemeClr val="accent4">
                    <a:lumMod val="90000"/>
                    <a:lumOff val="10000"/>
                  </a:schemeClr>
                </a:solidFill>
                <a:latin typeface="+mj-lt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+mj-lt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7560840" cy="981075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58A618"/>
                </a:solidFill>
                <a:latin typeface="+mj-lt"/>
                <a:cs typeface="Trebuchet MS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973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2132856"/>
            <a:ext cx="3888432" cy="345638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800">
                <a:solidFill>
                  <a:schemeClr val="tx1"/>
                </a:solidFill>
                <a:latin typeface="Trebuchet MS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800">
                <a:solidFill>
                  <a:schemeClr val="tx1"/>
                </a:solidFill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2132856"/>
            <a:ext cx="3889127" cy="345638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800">
                <a:latin typeface="Trebuchet MS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800"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755576" y="1349078"/>
            <a:ext cx="3888432" cy="639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7" y="1349078"/>
            <a:ext cx="3888432" cy="639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4">
                    <a:lumMod val="90000"/>
                    <a:lumOff val="10000"/>
                  </a:schemeClr>
                </a:solidFill>
                <a:latin typeface="Arial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7560840" cy="981075"/>
          </a:xfrm>
          <a:prstGeom prst="rect">
            <a:avLst/>
          </a:prstGeom>
        </p:spPr>
        <p:txBody>
          <a:bodyPr anchor="ctr"/>
          <a:lstStyle>
            <a:lvl1pPr>
              <a:defRPr sz="1800">
                <a:solidFill>
                  <a:srgbClr val="58A618"/>
                </a:solidFill>
                <a:latin typeface=""/>
                <a:cs typeface="Trebuchet MS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586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232248"/>
          </a:xfrm>
          <a:prstGeom prst="rect">
            <a:avLst/>
          </a:prstGeom>
        </p:spPr>
        <p:txBody>
          <a:bodyPr vert="horz" anchor="ctr" anchorCtr="0"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6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8316913" y="333375"/>
            <a:ext cx="584200" cy="196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r">
              <a:defRPr/>
            </a:pPr>
            <a:fld id="{4B138A43-4BE4-46F3-BE6D-6D406596AE66}" type="slidenum">
              <a:rPr lang="en-AU" sz="1000" b="0">
                <a:solidFill>
                  <a:srgbClr val="58A618"/>
                </a:solidFill>
                <a:latin typeface=""/>
                <a:ea typeface="ＭＳ Ｐゴシック" charset="0"/>
                <a:cs typeface="Trebuchet MS"/>
              </a:rPr>
              <a:pPr algn="r">
                <a:defRPr/>
              </a:pPr>
              <a:t>‹#›</a:t>
            </a:fld>
            <a:endParaRPr lang="en-AU" sz="1000" b="0" dirty="0">
              <a:solidFill>
                <a:srgbClr val="58A618"/>
              </a:solidFill>
              <a:latin typeface=""/>
              <a:ea typeface="ＭＳ Ｐゴシック" charset="0"/>
              <a:cs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0" r:id="rId2"/>
    <p:sldLayoutId id="214748382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ea typeface="ＭＳ Ｐゴシック" charset="0"/>
          <a:cs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tabLst>
          <a:tab pos="1879600" algn="l"/>
        </a:tabLst>
        <a:defRPr sz="1600">
          <a:solidFill>
            <a:schemeClr val="bg1"/>
          </a:solidFill>
          <a:latin typeface="Trebuchet MS"/>
          <a:ea typeface="ＭＳ Ｐゴシック" charset="0"/>
          <a:cs typeface="Trebuchet MS"/>
        </a:defRPr>
      </a:lvl1pPr>
      <a:lvl2pPr marL="811213" indent="-354013" algn="l" rtl="0" eaLnBrk="0" fontAlgn="base" hangingPunct="0">
        <a:spcBef>
          <a:spcPct val="20000"/>
        </a:spcBef>
        <a:spcAft>
          <a:spcPct val="0"/>
        </a:spcAft>
        <a:buChar char="–"/>
        <a:tabLst>
          <a:tab pos="1879600" algn="l"/>
        </a:tabLst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219200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1879600" algn="l"/>
        </a:tabLst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271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1879600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tabLst>
          <a:tab pos="1879600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dliservice.research-infrastructures.e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ventdata.datacite.org/api" TargetMode="External"/><Relationship Id="rId5" Type="http://schemas.openxmlformats.org/officeDocument/2006/relationships/hyperlink" Target="http://crossmarksupport.crossref.org/linked-clinical-trials/" TargetMode="External"/><Relationship Id="rId4" Type="http://schemas.openxmlformats.org/officeDocument/2006/relationships/hyperlink" Target="http://api.eventdata.crossref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cholix.org/guidelines" TargetMode="External"/><Relationship Id="rId5" Type="http://schemas.openxmlformats.org/officeDocument/2006/relationships/hyperlink" Target="http://bit.ly/29tdGNU" TargetMode="External"/><Relationship Id="rId4" Type="http://schemas.openxmlformats.org/officeDocument/2006/relationships/hyperlink" Target="http://www.scholix.org/abou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hyperlink" Target="http://bit.ly/29tdGNU" TargetMode="External"/><Relationship Id="rId4" Type="http://schemas.openxmlformats.org/officeDocument/2006/relationships/hyperlink" Target="http://www.scholix.org/abou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 bwMode="auto">
          <a:xfrm>
            <a:off x="971550" y="2133600"/>
            <a:ext cx="7272338" cy="2232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"/>
              <a:t>Introducing SCHOLIX</a:t>
            </a:r>
            <a:endParaRPr lang="en-CA" altLang="en-US" sz="2400" dirty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SCHOLIX in practice</a:t>
            </a:r>
          </a:p>
        </p:txBody>
      </p:sp>
      <p:pic>
        <p:nvPicPr>
          <p:cNvPr id="9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55"/>
          <p:cNvSpPr txBox="1"/>
          <p:nvPr/>
        </p:nvSpPr>
        <p:spPr>
          <a:xfrm>
            <a:off x="298467" y="1556792"/>
            <a:ext cx="8522005" cy="33123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Services that are (will be) utilizing the SCHOLIX interoperability framework:</a:t>
            </a:r>
            <a:br>
              <a:rPr lang="en-US" sz="2000" b="0" dirty="0">
                <a:solidFill>
                  <a:schemeClr val="tx1"/>
                </a:solidFill>
              </a:rPr>
            </a:br>
            <a:endParaRPr lang="en-US" sz="2000" b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0" dirty="0" err="1">
                <a:solidFill>
                  <a:schemeClr val="tx1"/>
                </a:solidFill>
                <a:hlinkClick r:id="rId4"/>
              </a:rPr>
              <a:t>Crossref</a:t>
            </a:r>
            <a:r>
              <a:rPr lang="en-US" sz="2000" b="0" dirty="0">
                <a:solidFill>
                  <a:schemeClr val="tx1"/>
                </a:solidFill>
                <a:hlinkClick r:id="rId4"/>
              </a:rPr>
              <a:t> Event Data</a:t>
            </a:r>
            <a:r>
              <a:rPr lang="en-US" sz="2000" b="0" dirty="0">
                <a:solidFill>
                  <a:schemeClr val="tx1"/>
                </a:solidFill>
              </a:rPr>
              <a:t> and </a:t>
            </a:r>
            <a:r>
              <a:rPr lang="en-US" sz="2000" b="0" dirty="0">
                <a:solidFill>
                  <a:schemeClr val="tx1"/>
                </a:solidFill>
                <a:hlinkClick r:id="rId5"/>
              </a:rPr>
              <a:t>Linked Clinical Trials</a:t>
            </a:r>
            <a:endParaRPr lang="en-US" sz="2000" b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solidFill>
                  <a:schemeClr val="tx1"/>
                </a:solidFill>
                <a:hlinkClick r:id="rId6"/>
              </a:rPr>
              <a:t>DataCite Event Data</a:t>
            </a:r>
            <a:endParaRPr lang="en-US" sz="2000" b="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0" dirty="0" err="1">
                <a:solidFill>
                  <a:schemeClr val="tx1"/>
                </a:solidFill>
              </a:rPr>
              <a:t>OpenAIRE</a:t>
            </a:r>
            <a:r>
              <a:rPr lang="en-US" sz="2000" b="0" dirty="0">
                <a:solidFill>
                  <a:schemeClr val="tx1"/>
                </a:solidFill>
              </a:rPr>
              <a:t> and PANGAEA Data-Literature Interlinking (</a:t>
            </a:r>
            <a:r>
              <a:rPr lang="en-US" sz="2000" b="0" dirty="0">
                <a:solidFill>
                  <a:schemeClr val="tx1"/>
                </a:solidFill>
                <a:hlinkClick r:id="rId7"/>
              </a:rPr>
              <a:t>DLI</a:t>
            </a:r>
            <a:r>
              <a:rPr lang="en-US" sz="2000" b="0" dirty="0">
                <a:solidFill>
                  <a:schemeClr val="tx1"/>
                </a:solidFill>
              </a:rPr>
              <a:t>) Service</a:t>
            </a: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More on that in the contributions by Geoff </a:t>
            </a:r>
            <a:r>
              <a:rPr lang="en-US" sz="2000" b="0" dirty="0" err="1">
                <a:solidFill>
                  <a:schemeClr val="tx1"/>
                </a:solidFill>
              </a:rPr>
              <a:t>Bilder</a:t>
            </a:r>
            <a:r>
              <a:rPr lang="en-US" sz="2000" b="0" dirty="0">
                <a:solidFill>
                  <a:schemeClr val="tx1"/>
                </a:solidFill>
              </a:rPr>
              <a:t> and Martin Fenner</a:t>
            </a:r>
          </a:p>
          <a:p>
            <a:br>
              <a:rPr lang="en-US" sz="2000" b="0" dirty="0">
                <a:solidFill>
                  <a:schemeClr val="tx1"/>
                </a:solidFill>
              </a:rPr>
            </a:b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How do we make this into a big success?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br>
              <a:rPr lang="en-US" sz="2000" b="0" dirty="0">
                <a:solidFill>
                  <a:schemeClr val="tx1"/>
                </a:solidFill>
              </a:rPr>
            </a:b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More on that in the last part of this session by Wouter Haak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b="0" dirty="0">
              <a:solidFill>
                <a:schemeClr val="tx1"/>
              </a:solidFill>
            </a:endParaRPr>
          </a:p>
          <a:p>
            <a:endParaRPr lang="en-US" sz="2000" b="0" dirty="0">
              <a:solidFill>
                <a:schemeClr val="tx1"/>
              </a:solidFill>
            </a:endParaRPr>
          </a:p>
          <a:p>
            <a:endParaRPr lang="en-US" sz="2000" b="0" dirty="0">
              <a:solidFill>
                <a:schemeClr val="tx1"/>
              </a:solidFill>
            </a:endParaRPr>
          </a:p>
          <a:p>
            <a:endParaRPr lang="en-US" sz="2000" b="0" dirty="0">
              <a:solidFill>
                <a:schemeClr val="tx1"/>
              </a:solidFill>
            </a:endParaRPr>
          </a:p>
          <a:p>
            <a:pPr marL="400050" lvl="0" indent="-2857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sz="24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9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The Data Publishing Services WG</a:t>
            </a:r>
          </a:p>
        </p:txBody>
      </p:sp>
      <p:pic>
        <p:nvPicPr>
          <p:cNvPr id="9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56"/>
          <p:cNvSpPr txBox="1"/>
          <p:nvPr/>
        </p:nvSpPr>
        <p:spPr>
          <a:xfrm>
            <a:off x="286500" y="1556792"/>
            <a:ext cx="8571000" cy="936104"/>
          </a:xfrm>
          <a:prstGeom prst="rect">
            <a:avLst/>
          </a:prstGeom>
          <a:solidFill>
            <a:srgbClr val="58A6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000" i="1" dirty="0">
                <a:solidFill>
                  <a:srgbClr val="FFFFFF"/>
                </a:solidFill>
              </a:rPr>
              <a:t>Joint ICSU-WDS &amp; RDA Working Group, focusing on linking up research data and the literature</a:t>
            </a:r>
            <a:br>
              <a:rPr lang="en" sz="2000" i="1" dirty="0">
                <a:solidFill>
                  <a:srgbClr val="FFFFFF"/>
                </a:solidFill>
              </a:rPr>
            </a:br>
            <a:endParaRPr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29" y="5007895"/>
            <a:ext cx="8588982" cy="1728192"/>
          </a:xfrm>
          <a:prstGeom prst="rect">
            <a:avLst/>
          </a:prstGeom>
        </p:spPr>
      </p:pic>
      <p:sp>
        <p:nvSpPr>
          <p:cNvPr id="8" name="Shape 55"/>
          <p:cNvSpPr txBox="1"/>
          <p:nvPr/>
        </p:nvSpPr>
        <p:spPr>
          <a:xfrm>
            <a:off x="286500" y="2708920"/>
            <a:ext cx="8461964" cy="26521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Bringing together </a:t>
            </a:r>
            <a:r>
              <a:rPr lang="en-US" sz="1800" dirty="0">
                <a:solidFill>
                  <a:schemeClr val="tx1"/>
                </a:solidFill>
              </a:rPr>
              <a:t>different stakeholders </a:t>
            </a:r>
            <a:r>
              <a:rPr lang="en-US" sz="1800" b="0" dirty="0">
                <a:solidFill>
                  <a:schemeClr val="tx1"/>
                </a:solidFill>
              </a:rPr>
              <a:t>in the data publication landscape: data centers, publishers, institutional repositories, service &amp; infrastructure providers, …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Data Literature Interlinking Service (with </a:t>
            </a:r>
            <a:r>
              <a:rPr lang="en-US" sz="1800" b="0" dirty="0" err="1">
                <a:solidFill>
                  <a:schemeClr val="tx1"/>
                </a:solidFill>
              </a:rPr>
              <a:t>OpenAIRE</a:t>
            </a:r>
            <a:r>
              <a:rPr lang="en-US" sz="1800" b="0" dirty="0">
                <a:solidFill>
                  <a:schemeClr val="tx1"/>
                </a:solidFill>
              </a:rPr>
              <a:t> &amp; PANGAEA) including </a:t>
            </a:r>
            <a:r>
              <a:rPr lang="en-US" sz="1800" dirty="0">
                <a:solidFill>
                  <a:schemeClr val="tx1"/>
                </a:solidFill>
              </a:rPr>
              <a:t>1M+ links </a:t>
            </a:r>
            <a:r>
              <a:rPr lang="en-US" sz="1800" b="0" dirty="0">
                <a:solidFill>
                  <a:schemeClr val="tx1"/>
                </a:solidFill>
              </a:rPr>
              <a:t>from various sources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SCHOLIX Guidelines</a:t>
            </a:r>
          </a:p>
          <a:p>
            <a:pPr marL="914400" lvl="1" indent="-3429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 b="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0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Linking Research Data and the Literature: why?</a:t>
            </a:r>
          </a:p>
        </p:txBody>
      </p:sp>
      <p:pic>
        <p:nvPicPr>
          <p:cNvPr id="9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55"/>
          <p:cNvSpPr txBox="1"/>
          <p:nvPr/>
        </p:nvSpPr>
        <p:spPr>
          <a:xfrm>
            <a:off x="286500" y="2708920"/>
            <a:ext cx="4429516" cy="26521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14300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1800" b="0" dirty="0">
                <a:solidFill>
                  <a:schemeClr val="tx1"/>
                </a:solidFill>
              </a:rPr>
              <a:t>Why link?</a:t>
            </a:r>
            <a:br>
              <a:rPr lang="en-US" sz="1800" b="0" dirty="0">
                <a:solidFill>
                  <a:schemeClr val="tx1"/>
                </a:solidFill>
              </a:rPr>
            </a:br>
            <a:endParaRPr lang="en-US" sz="1800" b="0" dirty="0">
              <a:solidFill>
                <a:schemeClr val="tx1"/>
              </a:solidFill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Increase </a:t>
            </a:r>
            <a:r>
              <a:rPr lang="en-US" sz="1600" b="0" u="sng" dirty="0">
                <a:solidFill>
                  <a:schemeClr val="tx1"/>
                </a:solidFill>
              </a:rPr>
              <a:t>visibility &amp; discoverability </a:t>
            </a:r>
            <a:r>
              <a:rPr lang="en-US" sz="1600" b="0" dirty="0">
                <a:solidFill>
                  <a:schemeClr val="tx1"/>
                </a:solidFill>
              </a:rPr>
              <a:t>of research data (and articles)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Place research data in the right context to </a:t>
            </a:r>
            <a:r>
              <a:rPr lang="en-US" sz="1600" b="0" u="sng" dirty="0">
                <a:solidFill>
                  <a:schemeClr val="tx1"/>
                </a:solidFill>
              </a:rPr>
              <a:t>enable proper re-use</a:t>
            </a:r>
            <a:r>
              <a:rPr lang="en-US" sz="1600" b="0" dirty="0">
                <a:solidFill>
                  <a:schemeClr val="tx1"/>
                </a:solidFill>
              </a:rPr>
              <a:t>.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Support </a:t>
            </a:r>
            <a:r>
              <a:rPr lang="en-US" sz="1600" b="0" u="sng" dirty="0">
                <a:solidFill>
                  <a:schemeClr val="tx1"/>
                </a:solidFill>
              </a:rPr>
              <a:t>credit attribution</a:t>
            </a:r>
            <a:r>
              <a:rPr lang="en-US" sz="1600" b="0" dirty="0">
                <a:solidFill>
                  <a:schemeClr val="tx1"/>
                </a:solidFill>
              </a:rPr>
              <a:t> mechanisms</a:t>
            </a:r>
          </a:p>
          <a:p>
            <a:pPr lvl="0" rtl="0">
              <a:spcBef>
                <a:spcPts val="0"/>
              </a:spcBef>
              <a:buNone/>
            </a:pPr>
            <a:endParaRPr sz="2000" b="0" dirty="0">
              <a:solidFill>
                <a:schemeClr val="dk1"/>
              </a:solidFill>
            </a:endParaRPr>
          </a:p>
        </p:txBody>
      </p:sp>
      <p:sp>
        <p:nvSpPr>
          <p:cNvPr id="13" name="Shape 56"/>
          <p:cNvSpPr txBox="1"/>
          <p:nvPr/>
        </p:nvSpPr>
        <p:spPr>
          <a:xfrm>
            <a:off x="286500" y="1484784"/>
            <a:ext cx="8571000" cy="936104"/>
          </a:xfrm>
          <a:prstGeom prst="rect">
            <a:avLst/>
          </a:prstGeom>
          <a:solidFill>
            <a:srgbClr val="58A6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000" i="1" dirty="0">
                <a:solidFill>
                  <a:srgbClr val="FFFFFF"/>
                </a:solidFill>
              </a:rPr>
              <a:t>Linking Research Data with the Literature  </a:t>
            </a:r>
            <a:r>
              <a:rPr lang="en" sz="2000" dirty="0">
                <a:solidFill>
                  <a:srgbClr val="FFFFFF"/>
                </a:solidFill>
              </a:rPr>
              <a:t>is of great value, yet current solutions are not realizing the potential</a:t>
            </a:r>
            <a:endParaRPr lang="en" sz="2000" u="sng" dirty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buNone/>
            </a:pPr>
            <a:endParaRPr sz="2400" dirty="0"/>
          </a:p>
        </p:txBody>
      </p:sp>
      <p:sp>
        <p:nvSpPr>
          <p:cNvPr id="11" name="Shape 55"/>
          <p:cNvSpPr txBox="1"/>
          <p:nvPr/>
        </p:nvSpPr>
        <p:spPr>
          <a:xfrm>
            <a:off x="5004048" y="2852936"/>
            <a:ext cx="3853452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14300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1600" b="0" dirty="0">
                <a:solidFill>
                  <a:schemeClr val="tx1"/>
                </a:solidFill>
              </a:rPr>
              <a:t>Examples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0" u="sng" dirty="0">
                <a:solidFill>
                  <a:schemeClr val="tx1"/>
                </a:solidFill>
              </a:rPr>
              <a:t>Some data repositories</a:t>
            </a:r>
            <a:r>
              <a:rPr lang="en-US" sz="1400" b="0" dirty="0">
                <a:solidFill>
                  <a:schemeClr val="tx1"/>
                </a:solidFill>
              </a:rPr>
              <a:t> keep track of articles that cite, or refer to, their data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0" u="sng" dirty="0">
                <a:solidFill>
                  <a:schemeClr val="tx1"/>
                </a:solidFill>
              </a:rPr>
              <a:t>Some publishers</a:t>
            </a:r>
            <a:r>
              <a:rPr lang="en-US" sz="1400" b="0" dirty="0">
                <a:solidFill>
                  <a:schemeClr val="tx1"/>
                </a:solidFill>
              </a:rPr>
              <a:t> have applications to link articles with data hosted externally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0" u="sng" dirty="0">
                <a:solidFill>
                  <a:schemeClr val="tx1"/>
                </a:solidFill>
              </a:rPr>
              <a:t>Providers of bibliographic information</a:t>
            </a:r>
            <a:r>
              <a:rPr lang="en-US" sz="1400" b="0" dirty="0">
                <a:solidFill>
                  <a:schemeClr val="tx1"/>
                </a:solidFill>
              </a:rPr>
              <a:t> and </a:t>
            </a:r>
            <a:r>
              <a:rPr lang="en-US" sz="1400" b="0" u="sng" dirty="0">
                <a:solidFill>
                  <a:schemeClr val="tx1"/>
                </a:solidFill>
              </a:rPr>
              <a:t>infrastructure providers</a:t>
            </a:r>
            <a:r>
              <a:rPr lang="en-US" sz="1400" b="0" dirty="0">
                <a:solidFill>
                  <a:schemeClr val="tx1"/>
                </a:solidFill>
              </a:rPr>
              <a:t> are taking efforts to “connect the dots”</a:t>
            </a:r>
            <a:endParaRPr sz="1800" b="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6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So.. what’s the problem?</a:t>
            </a:r>
          </a:p>
        </p:txBody>
      </p:sp>
      <p:pic>
        <p:nvPicPr>
          <p:cNvPr id="9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/>
          <p:cNvSpPr txBox="1"/>
          <p:nvPr/>
        </p:nvSpPr>
        <p:spPr>
          <a:xfrm>
            <a:off x="286500" y="2708920"/>
            <a:ext cx="5221604" cy="26521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14300"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-US" sz="1800" b="0" dirty="0">
                <a:solidFill>
                  <a:schemeClr val="tx1"/>
                </a:solidFill>
              </a:rPr>
              <a:t>What is the problem?</a:t>
            </a:r>
            <a:br>
              <a:rPr lang="en-US" sz="1800" b="0" dirty="0">
                <a:solidFill>
                  <a:schemeClr val="tx1"/>
                </a:solidFill>
              </a:rPr>
            </a:br>
            <a:endParaRPr lang="en-US" sz="1800" b="0" dirty="0">
              <a:solidFill>
                <a:schemeClr val="tx1"/>
              </a:solidFill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Many disconnected sources (publishers, data centers, repositories, infrastructure providers, …)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600" b="0" dirty="0">
                <a:solidFill>
                  <a:schemeClr val="tx1"/>
                </a:solidFill>
              </a:rPr>
              <a:t>Heterogeneity of practices, for example:</a:t>
            </a:r>
          </a:p>
          <a:p>
            <a:pPr marL="857250" lvl="1" indent="-2857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Different PID systems (DOI, accession numbers)</a:t>
            </a:r>
          </a:p>
          <a:p>
            <a:pPr marL="857250" lvl="1" indent="-2857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Different ways of referencing data (formal citations, in-text references, …)</a:t>
            </a:r>
          </a:p>
          <a:p>
            <a:pPr marL="857250" lvl="1" indent="-28575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Different moments of citing data (at publication, post publication, …)</a:t>
            </a:r>
          </a:p>
          <a:p>
            <a:pPr lvl="0" rtl="0">
              <a:spcBef>
                <a:spcPts val="0"/>
              </a:spcBef>
              <a:buNone/>
            </a:pPr>
            <a:endParaRPr sz="1800" b="0" dirty="0">
              <a:solidFill>
                <a:schemeClr val="dk1"/>
              </a:solidFill>
            </a:endParaRPr>
          </a:p>
        </p:txBody>
      </p:sp>
      <p:sp>
        <p:nvSpPr>
          <p:cNvPr id="14" name="Shape 56"/>
          <p:cNvSpPr txBox="1"/>
          <p:nvPr/>
        </p:nvSpPr>
        <p:spPr>
          <a:xfrm>
            <a:off x="286500" y="1484784"/>
            <a:ext cx="8571000" cy="936104"/>
          </a:xfrm>
          <a:prstGeom prst="rect">
            <a:avLst/>
          </a:prstGeom>
          <a:solidFill>
            <a:srgbClr val="58A618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000" i="1" dirty="0">
                <a:solidFill>
                  <a:srgbClr val="FFFFFF"/>
                </a:solidFill>
              </a:rPr>
              <a:t>Linking Research Data with the Literature  </a:t>
            </a:r>
            <a:r>
              <a:rPr lang="en" sz="2000" dirty="0">
                <a:solidFill>
                  <a:srgbClr val="FFFFFF"/>
                </a:solidFill>
              </a:rPr>
              <a:t>is of great value, yet current solutions are not realizing the potential</a:t>
            </a:r>
            <a:endParaRPr lang="en" sz="2000" u="sng" dirty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buNone/>
            </a:pPr>
            <a:endParaRPr sz="2400" dirty="0"/>
          </a:p>
        </p:txBody>
      </p:sp>
      <p:sp>
        <p:nvSpPr>
          <p:cNvPr id="3" name="Curved Right Arrow 2"/>
          <p:cNvSpPr/>
          <p:nvPr/>
        </p:nvSpPr>
        <p:spPr bwMode="auto">
          <a:xfrm>
            <a:off x="6300192" y="3429000"/>
            <a:ext cx="1008112" cy="1512168"/>
          </a:xfrm>
          <a:prstGeom prst="curved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" name="Curved Up Arrow 3"/>
          <p:cNvSpPr/>
          <p:nvPr/>
        </p:nvSpPr>
        <p:spPr bwMode="auto">
          <a:xfrm>
            <a:off x="5947293" y="4516848"/>
            <a:ext cx="2376264" cy="1041682"/>
          </a:xfrm>
          <a:prstGeom prst="curvedUpArrow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Curved Up Arrow 14"/>
          <p:cNvSpPr/>
          <p:nvPr/>
        </p:nvSpPr>
        <p:spPr bwMode="auto">
          <a:xfrm rot="10800000">
            <a:off x="5822262" y="3411353"/>
            <a:ext cx="2376264" cy="1015644"/>
          </a:xfrm>
          <a:prstGeom prst="curvedUpArrow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87107" y="363573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technical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60232" y="503768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349751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How? Well, it’s all about connecting the dots</a:t>
            </a:r>
          </a:p>
        </p:txBody>
      </p:sp>
      <p:pic>
        <p:nvPicPr>
          <p:cNvPr id="9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 bwMode="auto">
          <a:xfrm>
            <a:off x="467544" y="6249569"/>
            <a:ext cx="2520280" cy="4917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Isosceles Triangle 7"/>
          <p:cNvSpPr/>
          <p:nvPr/>
        </p:nvSpPr>
        <p:spPr>
          <a:xfrm flipV="1">
            <a:off x="395536" y="3045431"/>
            <a:ext cx="8280920" cy="7920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2160240" cy="1740193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56792"/>
            <a:ext cx="2160240" cy="1740193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556792"/>
            <a:ext cx="2160240" cy="1740193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933056"/>
            <a:ext cx="2808312" cy="2262251"/>
          </a:xfrm>
          <a:prstGeom prst="rect">
            <a:avLst/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V="1">
            <a:off x="6476460" y="2109003"/>
            <a:ext cx="104036" cy="67987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524167" y="2796830"/>
            <a:ext cx="936104" cy="7200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110222" y="5021127"/>
            <a:ext cx="81953" cy="36004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391980" y="4941169"/>
            <a:ext cx="540060" cy="30742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144584" y="4429161"/>
            <a:ext cx="643440" cy="7121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044091" y="4653136"/>
            <a:ext cx="167869" cy="54801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923928" y="5573338"/>
            <a:ext cx="1186294" cy="7200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812165" y="4637234"/>
            <a:ext cx="172286" cy="86409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Arrow 23"/>
          <p:cNvSpPr/>
          <p:nvPr/>
        </p:nvSpPr>
        <p:spPr>
          <a:xfrm rot="10800000">
            <a:off x="5953801" y="4913023"/>
            <a:ext cx="627029" cy="457200"/>
          </a:xfrm>
          <a:prstGeom prst="leftArrow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676132" y="4873952"/>
            <a:ext cx="997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kern="0" dirty="0">
                <a:solidFill>
                  <a:srgbClr val="53565A"/>
                </a:solidFill>
                <a:latin typeface="+mj-lt"/>
                <a:ea typeface="ＭＳ Ｐゴシック" pitchFamily="13" charset="-128"/>
                <a:cs typeface="ＭＳ Ｐゴシック"/>
              </a:rPr>
              <a:t>service</a:t>
            </a:r>
            <a:endParaRPr lang="en-US" sz="2000" i="1" dirty="0">
              <a:solidFill>
                <a:srgbClr val="53565A"/>
              </a:solidFill>
              <a:latin typeface="+mj-lt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727684" y="2328534"/>
            <a:ext cx="440756" cy="21952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1475656" y="2109004"/>
            <a:ext cx="144016" cy="43905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858354" y="2332158"/>
            <a:ext cx="81953" cy="36004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119912" y="1930480"/>
            <a:ext cx="555746" cy="7121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 bwMode="auto">
          <a:xfrm>
            <a:off x="6156176" y="5645346"/>
            <a:ext cx="2808312" cy="10960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2648" y="118310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</a:rPr>
              <a:t>Source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5804" y="118310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</a:rPr>
              <a:t>Source 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76211" y="118310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/>
                </a:solidFill>
              </a:rPr>
              <a:t>Source 3</a:t>
            </a:r>
          </a:p>
        </p:txBody>
      </p:sp>
    </p:spTree>
    <p:extLst>
      <p:ext uri="{BB962C8B-B14F-4D97-AF65-F5344CB8AC3E}">
        <p14:creationId xmlns:p14="http://schemas.microsoft.com/office/powerpoint/2010/main" val="81415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2843808" y="2408410"/>
            <a:ext cx="3132349" cy="3023127"/>
          </a:xfrm>
          <a:prstGeom prst="ellipse">
            <a:avLst/>
          </a:prstGeom>
          <a:ln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There’s several initiatives that are addressing (parts of)</a:t>
            </a:r>
            <a:b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</a:br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the problem, and in different ways…</a:t>
            </a:r>
          </a:p>
        </p:txBody>
      </p:sp>
      <p:pic>
        <p:nvPicPr>
          <p:cNvPr id="9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rved Right Arrow 2"/>
          <p:cNvSpPr/>
          <p:nvPr/>
        </p:nvSpPr>
        <p:spPr bwMode="auto">
          <a:xfrm>
            <a:off x="3564798" y="2805663"/>
            <a:ext cx="1008112" cy="1512168"/>
          </a:xfrm>
          <a:prstGeom prst="curved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3851920" y="2552426"/>
            <a:ext cx="2016224" cy="2664296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7955" y="3474882"/>
            <a:ext cx="2158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Better linking between Data and the Literature </a:t>
            </a:r>
          </a:p>
        </p:txBody>
      </p:sp>
      <p:sp>
        <p:nvSpPr>
          <p:cNvPr id="7" name="Isosceles Triangle 6"/>
          <p:cNvSpPr/>
          <p:nvPr/>
        </p:nvSpPr>
        <p:spPr bwMode="auto">
          <a:xfrm rot="3524305">
            <a:off x="2529140" y="4172223"/>
            <a:ext cx="1039006" cy="1170651"/>
          </a:xfrm>
          <a:prstGeom prst="triangle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84243" y="5016037"/>
            <a:ext cx="2944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Data Citation Principles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r>
              <a:rPr lang="en-US" sz="1600" b="0" dirty="0">
                <a:solidFill>
                  <a:schemeClr val="tx1"/>
                </a:solidFill>
              </a:rPr>
              <a:t>Guidelines to foster a culture of data citation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95728" y="2422657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Data Citation Implementation Group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r>
              <a:rPr lang="en-US" sz="1600" b="0" dirty="0">
                <a:solidFill>
                  <a:schemeClr val="tx1"/>
                </a:solidFill>
              </a:rPr>
              <a:t>Developing proper data citation technical standards</a:t>
            </a:r>
          </a:p>
        </p:txBody>
      </p:sp>
      <p:sp>
        <p:nvSpPr>
          <p:cNvPr id="22" name="Isosceles Triangle 21"/>
          <p:cNvSpPr/>
          <p:nvPr/>
        </p:nvSpPr>
        <p:spPr bwMode="auto">
          <a:xfrm rot="8317616">
            <a:off x="2838450" y="2167259"/>
            <a:ext cx="1039006" cy="1170651"/>
          </a:xfrm>
          <a:prstGeom prst="triangle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3" name="Isosceles Triangle 22"/>
          <p:cNvSpPr/>
          <p:nvPr/>
        </p:nvSpPr>
        <p:spPr bwMode="auto">
          <a:xfrm rot="15028952">
            <a:off x="5375377" y="2905103"/>
            <a:ext cx="1039006" cy="1170651"/>
          </a:xfrm>
          <a:prstGeom prst="triangle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2494" y="1435068"/>
            <a:ext cx="4235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Publisher – Data Center linking initiatives</a:t>
            </a:r>
          </a:p>
          <a:p>
            <a:r>
              <a:rPr lang="en-US" sz="1600" b="0" dirty="0">
                <a:solidFill>
                  <a:schemeClr val="tx1"/>
                </a:solidFill>
              </a:rPr>
              <a:t>(Mostly bilateral, no industry standards)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1265453"/>
            <a:ext cx="321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DataCite-</a:t>
            </a:r>
            <a:r>
              <a:rPr lang="en-US" sz="1600" u="sng" dirty="0" err="1">
                <a:solidFill>
                  <a:schemeClr val="tx1"/>
                </a:solidFill>
              </a:rPr>
              <a:t>CrossRef</a:t>
            </a:r>
            <a:r>
              <a:rPr lang="en-US" sz="1600" u="sng" dirty="0">
                <a:solidFill>
                  <a:schemeClr val="tx1"/>
                </a:solidFill>
              </a:rPr>
              <a:t> </a:t>
            </a:r>
            <a:r>
              <a:rPr lang="en-US" sz="1600" u="sng" dirty="0" err="1">
                <a:solidFill>
                  <a:schemeClr val="tx1"/>
                </a:solidFill>
              </a:rPr>
              <a:t>eventdata</a:t>
            </a:r>
            <a:r>
              <a:rPr lang="en-US" sz="1600" u="sng" dirty="0">
                <a:solidFill>
                  <a:schemeClr val="tx1"/>
                </a:solidFill>
              </a:rPr>
              <a:t>:</a:t>
            </a:r>
            <a:br>
              <a:rPr lang="en-US" sz="1600" u="sng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DOI-DOI linking information exchange</a:t>
            </a:r>
          </a:p>
        </p:txBody>
      </p:sp>
      <p:sp>
        <p:nvSpPr>
          <p:cNvPr id="26" name="Isosceles Triangle 25"/>
          <p:cNvSpPr/>
          <p:nvPr/>
        </p:nvSpPr>
        <p:spPr bwMode="auto">
          <a:xfrm rot="12274588">
            <a:off x="4494812" y="1967101"/>
            <a:ext cx="1039006" cy="1170651"/>
          </a:xfrm>
          <a:prstGeom prst="triangle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7" name="Isosceles Triangle 26"/>
          <p:cNvSpPr/>
          <p:nvPr/>
        </p:nvSpPr>
        <p:spPr bwMode="auto">
          <a:xfrm rot="18759345">
            <a:off x="4929890" y="4213737"/>
            <a:ext cx="1039006" cy="1170651"/>
          </a:xfrm>
          <a:prstGeom prst="triangle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9156" y="4885518"/>
            <a:ext cx="1979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solidFill>
                  <a:schemeClr val="tx1"/>
                </a:solidFill>
              </a:rPr>
              <a:t>Training, education, etc.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 bwMode="auto">
          <a:xfrm>
            <a:off x="2665475" y="3843273"/>
            <a:ext cx="3744416" cy="1601951"/>
          </a:xfrm>
          <a:prstGeom prst="curvedUpArrow">
            <a:avLst>
              <a:gd name="adj1" fmla="val 23323"/>
              <a:gd name="adj2" fmla="val 50000"/>
              <a:gd name="adj3" fmla="val 25000"/>
            </a:avLst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Curved Up Arrow 14"/>
          <p:cNvSpPr/>
          <p:nvPr/>
        </p:nvSpPr>
        <p:spPr bwMode="auto">
          <a:xfrm rot="10800000">
            <a:off x="2411760" y="2408410"/>
            <a:ext cx="3744416" cy="1589150"/>
          </a:xfrm>
          <a:prstGeom prst="curvedUpArrow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708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2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Introducing SCHOLIX: A framework for </a:t>
            </a:r>
            <a:r>
              <a:rPr lang="en-US" altLang="en-US" sz="2200" u="sng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Scho</a:t>
            </a:r>
            <a:r>
              <a:rPr lang="en-US" altLang="en-US" sz="22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larly </a:t>
            </a:r>
            <a:r>
              <a:rPr lang="en-US" altLang="en-US" sz="2200" u="sng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Li</a:t>
            </a:r>
            <a:r>
              <a:rPr lang="en-US" altLang="en-US" sz="22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nk E</a:t>
            </a:r>
            <a:r>
              <a:rPr lang="en-US" altLang="en-US" sz="2200" u="sng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x</a:t>
            </a:r>
            <a:r>
              <a:rPr lang="en-US" altLang="en-US" sz="22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change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52" y="5100839"/>
            <a:ext cx="1913152" cy="456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31334" y="5557387"/>
            <a:ext cx="8799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See also </a:t>
            </a:r>
            <a:r>
              <a:rPr lang="en-US" sz="1800" b="0" dirty="0">
                <a:solidFill>
                  <a:schemeClr val="tx1"/>
                </a:solidFill>
                <a:hlinkClick r:id="rId4"/>
              </a:rPr>
              <a:t>http://www.scholix.org/about</a:t>
            </a:r>
            <a:r>
              <a:rPr lang="en-US" sz="1800" b="0" dirty="0">
                <a:solidFill>
                  <a:schemeClr val="tx1"/>
                </a:solidFill>
              </a:rPr>
              <a:t> &amp; </a:t>
            </a:r>
            <a:r>
              <a:rPr lang="en-US" sz="1800" b="0" dirty="0">
                <a:solidFill>
                  <a:schemeClr val="tx1"/>
                </a:solidFill>
                <a:hlinkClick r:id="rId5"/>
              </a:rPr>
              <a:t>http://bit.ly/29tdGNU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Shape 55"/>
          <p:cNvSpPr txBox="1"/>
          <p:nvPr/>
        </p:nvSpPr>
        <p:spPr>
          <a:xfrm>
            <a:off x="331334" y="2540483"/>
            <a:ext cx="8421308" cy="25447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2800" b="1" kern="120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marL="342900" lvl="0" indent="-34290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latin typeface="Arial"/>
              </a:rPr>
              <a:t>An evolving </a:t>
            </a:r>
            <a:r>
              <a:rPr lang="en-US" sz="1800" dirty="0">
                <a:solidFill>
                  <a:schemeClr val="tx1"/>
                </a:solidFill>
                <a:latin typeface="Arial"/>
              </a:rPr>
              <a:t>lightweight set of </a:t>
            </a:r>
            <a:r>
              <a:rPr lang="en-US" sz="1800" dirty="0">
                <a:solidFill>
                  <a:schemeClr val="tx1"/>
                </a:solidFill>
                <a:latin typeface="Arial"/>
                <a:hlinkClick r:id="rId6"/>
              </a:rPr>
              <a:t>Guidelines</a:t>
            </a:r>
            <a:r>
              <a:rPr lang="en-US" sz="1800" dirty="0">
                <a:solidFill>
                  <a:schemeClr val="tx1"/>
                </a:solidFill>
                <a:latin typeface="Arial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Arial"/>
              </a:rPr>
              <a:t>to increase </a:t>
            </a:r>
            <a:r>
              <a:rPr lang="en-US" sz="1800" dirty="0">
                <a:solidFill>
                  <a:schemeClr val="tx1"/>
                </a:solidFill>
                <a:latin typeface="Arial"/>
              </a:rPr>
              <a:t>interoperability </a:t>
            </a:r>
            <a:r>
              <a:rPr lang="en-US" sz="1800" b="0" dirty="0">
                <a:solidFill>
                  <a:schemeClr val="tx1"/>
                </a:solidFill>
                <a:latin typeface="Arial"/>
              </a:rPr>
              <a:t>rather than a normative standard</a:t>
            </a:r>
            <a:r>
              <a:rPr lang="en-US" sz="1800" b="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.</a:t>
            </a:r>
            <a:br>
              <a:rPr lang="en-US" sz="1800" b="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</a:br>
            <a:endParaRPr lang="en-US" sz="1800" b="0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342900" lvl="0" indent="-342900">
              <a:spcBef>
                <a:spcPts val="0"/>
              </a:spcBef>
              <a:buClr>
                <a:schemeClr val="dk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The </a:t>
            </a:r>
            <a:r>
              <a:rPr lang="en-US" sz="180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consensus</a:t>
            </a:r>
            <a:r>
              <a:rPr lang="en-US" sz="1800" b="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 achieved by the various stakeholder groups in the research data landscape – including data centers, publishers, Crossref, DataCite, </a:t>
            </a:r>
            <a:r>
              <a:rPr lang="en-US" sz="1800" b="0" dirty="0" err="1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OpenAIRE</a:t>
            </a:r>
            <a:r>
              <a:rPr lang="en-US" sz="1800" b="0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, and many others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202" y="1399128"/>
            <a:ext cx="86369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1" dirty="0">
                <a:solidFill>
                  <a:schemeClr val="tx1"/>
                </a:solidFill>
              </a:rPr>
              <a:t>A new framework presenting a </a:t>
            </a:r>
            <a:r>
              <a:rPr lang="en-US" sz="2000" i="1" dirty="0">
                <a:solidFill>
                  <a:schemeClr val="tx1"/>
                </a:solidFill>
              </a:rPr>
              <a:t>vision</a:t>
            </a:r>
            <a:r>
              <a:rPr lang="en-US" sz="2000" b="0" i="1" dirty="0">
                <a:solidFill>
                  <a:schemeClr val="tx1"/>
                </a:solidFill>
              </a:rPr>
              <a:t> and </a:t>
            </a:r>
            <a:r>
              <a:rPr lang="en-US" sz="2000" i="1" dirty="0">
                <a:solidFill>
                  <a:schemeClr val="tx1"/>
                </a:solidFill>
              </a:rPr>
              <a:t>guidelines</a:t>
            </a:r>
            <a:r>
              <a:rPr lang="en-US" sz="2000" b="0" i="1" dirty="0">
                <a:solidFill>
                  <a:schemeClr val="tx1"/>
                </a:solidFill>
              </a:rPr>
              <a:t> for linking research data and literature using a common, global approach 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5" name="Shape 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782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ular Arrow 6"/>
          <p:cNvSpPr/>
          <p:nvPr/>
        </p:nvSpPr>
        <p:spPr bwMode="auto">
          <a:xfrm rot="10800000" flipH="1">
            <a:off x="1336735" y="1484784"/>
            <a:ext cx="6058747" cy="3745035"/>
          </a:xfrm>
          <a:prstGeom prst="circularArrow">
            <a:avLst>
              <a:gd name="adj1" fmla="val 5798"/>
              <a:gd name="adj2" fmla="val 700886"/>
              <a:gd name="adj3" fmla="val 20451174"/>
              <a:gd name="adj4" fmla="val 4659101"/>
              <a:gd name="adj5" fmla="val 13633"/>
            </a:avLst>
          </a:prstGeom>
          <a:ln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SCHOLIX Guidelines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52" y="5100839"/>
            <a:ext cx="1913152" cy="456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31334" y="5557387"/>
            <a:ext cx="8799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37424A"/>
                </a:solidFill>
              </a:rPr>
              <a:t>See also </a:t>
            </a:r>
            <a:r>
              <a:rPr lang="en-US" sz="1800" b="0" dirty="0">
                <a:solidFill>
                  <a:srgbClr val="37424A"/>
                </a:solidFill>
                <a:hlinkClick r:id="rId4"/>
              </a:rPr>
              <a:t>http://www.scholix.org/about</a:t>
            </a:r>
            <a:r>
              <a:rPr lang="en-US" sz="1800" b="0" dirty="0">
                <a:solidFill>
                  <a:srgbClr val="37424A"/>
                </a:solidFill>
              </a:rPr>
              <a:t> &amp; </a:t>
            </a:r>
            <a:r>
              <a:rPr lang="en-US" sz="1800" b="0" dirty="0">
                <a:solidFill>
                  <a:srgbClr val="37424A"/>
                </a:solidFill>
                <a:hlinkClick r:id="rId5"/>
              </a:rPr>
              <a:t>http://bit.ly/29tdGNU</a:t>
            </a:r>
            <a:r>
              <a:rPr lang="en-US" sz="1800" b="0" dirty="0">
                <a:solidFill>
                  <a:srgbClr val="37424A"/>
                </a:solidFill>
              </a:rPr>
              <a:t> </a:t>
            </a:r>
          </a:p>
        </p:txBody>
      </p:sp>
      <p:pic>
        <p:nvPicPr>
          <p:cNvPr id="15" name="Shape 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 bwMode="auto">
          <a:xfrm>
            <a:off x="3059832" y="1565660"/>
            <a:ext cx="2880320" cy="864096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Conceptual model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83568" y="2675112"/>
            <a:ext cx="2736304" cy="864096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Information model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059832" y="3789040"/>
            <a:ext cx="2880320" cy="1064845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0" dirty="0"/>
              <a:t>Information standards and encoding guidelines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796136" y="2675112"/>
            <a:ext cx="2736304" cy="864096"/>
          </a:xfrm>
          <a:prstGeom prst="rect">
            <a:avLst/>
          </a:prstGeom>
          <a:ln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0" dirty="0"/>
              <a:t>Options for exchange protocols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22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928100" cy="98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>
                <a:latin typeface="Gisha" pitchFamily="34" charset="-79"/>
                <a:ea typeface="ＭＳ Ｐゴシック" pitchFamily="34" charset="-128"/>
                <a:cs typeface="Gisha" pitchFamily="34" charset="-79"/>
              </a:rPr>
              <a:t>SCHOLIX: The Multi-Hub model</a:t>
            </a:r>
          </a:p>
        </p:txBody>
      </p:sp>
      <p:pic>
        <p:nvPicPr>
          <p:cNvPr id="15" name="Shape 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6105553"/>
            <a:ext cx="1128083" cy="600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58329"/>
            <a:ext cx="60198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008839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Content Slide">
  <a:themeElements>
    <a:clrScheme name="Custom 2">
      <a:dk1>
        <a:srgbClr val="37424A"/>
      </a:dk1>
      <a:lt1>
        <a:srgbClr val="FFFFFF"/>
      </a:lt1>
      <a:dk2>
        <a:srgbClr val="FFFFFF"/>
      </a:dk2>
      <a:lt2>
        <a:srgbClr val="FFFFFF"/>
      </a:lt2>
      <a:accent1>
        <a:srgbClr val="69923A"/>
      </a:accent1>
      <a:accent2>
        <a:srgbClr val="969696"/>
      </a:accent2>
      <a:accent3>
        <a:srgbClr val="FFFFFF"/>
      </a:accent3>
      <a:accent4>
        <a:srgbClr val="212121"/>
      </a:accent4>
      <a:accent5>
        <a:srgbClr val="93B1CC"/>
      </a:accent5>
      <a:accent6>
        <a:srgbClr val="878787"/>
      </a:accent6>
      <a:hlink>
        <a:srgbClr val="69923A"/>
      </a:hlink>
      <a:folHlink>
        <a:srgbClr val="69923A"/>
      </a:folHlink>
    </a:clrScheme>
    <a:fontScheme name="Standard Content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Conten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Content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Content Slide 13">
        <a:dk1>
          <a:srgbClr val="292929"/>
        </a:dk1>
        <a:lt1>
          <a:srgbClr val="FFFFFF"/>
        </a:lt1>
        <a:dk2>
          <a:srgbClr val="FFFFFF"/>
        </a:dk2>
        <a:lt2>
          <a:srgbClr val="FFFFFF"/>
        </a:lt2>
        <a:accent1>
          <a:srgbClr val="007F7B"/>
        </a:accent1>
        <a:accent2>
          <a:srgbClr val="969696"/>
        </a:accent2>
        <a:accent3>
          <a:srgbClr val="FFFFFF"/>
        </a:accent3>
        <a:accent4>
          <a:srgbClr val="212121"/>
        </a:accent4>
        <a:accent5>
          <a:srgbClr val="AAC0BF"/>
        </a:accent5>
        <a:accent6>
          <a:srgbClr val="878787"/>
        </a:accent6>
        <a:hlink>
          <a:srgbClr val="007F7B"/>
        </a:hlink>
        <a:folHlink>
          <a:srgbClr val="1C9D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ection Slide 1">
  <a:themeElements>
    <a:clrScheme name="Section Slide 1 13">
      <a:dk1>
        <a:srgbClr val="292929"/>
      </a:dk1>
      <a:lt1>
        <a:srgbClr val="FFFFFF"/>
      </a:lt1>
      <a:dk2>
        <a:srgbClr val="FFFFFF"/>
      </a:dk2>
      <a:lt2>
        <a:srgbClr val="FFFFFF"/>
      </a:lt2>
      <a:accent1>
        <a:srgbClr val="007F7B"/>
      </a:accent1>
      <a:accent2>
        <a:srgbClr val="969696"/>
      </a:accent2>
      <a:accent3>
        <a:srgbClr val="FFFFFF"/>
      </a:accent3>
      <a:accent4>
        <a:srgbClr val="212121"/>
      </a:accent4>
      <a:accent5>
        <a:srgbClr val="AAC0BF"/>
      </a:accent5>
      <a:accent6>
        <a:srgbClr val="878787"/>
      </a:accent6>
      <a:hlink>
        <a:srgbClr val="E17A00"/>
      </a:hlink>
      <a:folHlink>
        <a:srgbClr val="1C9D92"/>
      </a:folHlink>
    </a:clrScheme>
    <a:fontScheme name="Section Slide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ction Slide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tion Slide 1 13">
        <a:dk1>
          <a:srgbClr val="292929"/>
        </a:dk1>
        <a:lt1>
          <a:srgbClr val="FFFFFF"/>
        </a:lt1>
        <a:dk2>
          <a:srgbClr val="FFFFFF"/>
        </a:dk2>
        <a:lt2>
          <a:srgbClr val="FFFFFF"/>
        </a:lt2>
        <a:accent1>
          <a:srgbClr val="007F7B"/>
        </a:accent1>
        <a:accent2>
          <a:srgbClr val="969696"/>
        </a:accent2>
        <a:accent3>
          <a:srgbClr val="FFFFFF"/>
        </a:accent3>
        <a:accent4>
          <a:srgbClr val="212121"/>
        </a:accent4>
        <a:accent5>
          <a:srgbClr val="AAC0BF"/>
        </a:accent5>
        <a:accent6>
          <a:srgbClr val="878787"/>
        </a:accent6>
        <a:hlink>
          <a:srgbClr val="E17A00"/>
        </a:hlink>
        <a:folHlink>
          <a:srgbClr val="1C9D9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tion Slide 1 14">
        <a:dk1>
          <a:srgbClr val="292929"/>
        </a:dk1>
        <a:lt1>
          <a:srgbClr val="FFFFFF"/>
        </a:lt1>
        <a:dk2>
          <a:srgbClr val="FFFFFF"/>
        </a:dk2>
        <a:lt2>
          <a:srgbClr val="FFFFFF"/>
        </a:lt2>
        <a:accent1>
          <a:srgbClr val="007F7B"/>
        </a:accent1>
        <a:accent2>
          <a:srgbClr val="969696"/>
        </a:accent2>
        <a:accent3>
          <a:srgbClr val="FFFFFF"/>
        </a:accent3>
        <a:accent4>
          <a:srgbClr val="212121"/>
        </a:accent4>
        <a:accent5>
          <a:srgbClr val="AAC0BF"/>
        </a:accent5>
        <a:accent6>
          <a:srgbClr val="878787"/>
        </a:accent6>
        <a:hlink>
          <a:srgbClr val="007F7B"/>
        </a:hlink>
        <a:folHlink>
          <a:srgbClr val="1C9D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361</Words>
  <Application>Microsoft Office PowerPoint</Application>
  <PresentationFormat>On-screen Show (4:3)</PresentationFormat>
  <Paragraphs>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Gisha</vt:lpstr>
      <vt:lpstr>Helvetica Neue</vt:lpstr>
      <vt:lpstr>ＭＳ Ｐゴシック</vt:lpstr>
      <vt:lpstr>ＭＳ Ｐゴシック</vt:lpstr>
      <vt:lpstr>Arial</vt:lpstr>
      <vt:lpstr>Trebuchet MS</vt:lpstr>
      <vt:lpstr>Wingdings</vt:lpstr>
      <vt:lpstr>Standard Content Slide</vt:lpstr>
      <vt:lpstr>Section Slide 1</vt:lpstr>
      <vt:lpstr>Introducing SCHOLIX</vt:lpstr>
      <vt:lpstr>The Data Publishing Services WG</vt:lpstr>
      <vt:lpstr>Linking Research Data and the Literature: why?</vt:lpstr>
      <vt:lpstr>So.. what’s the problem?</vt:lpstr>
      <vt:lpstr>How? Well, it’s all about connecting the dots</vt:lpstr>
      <vt:lpstr>There’s several initiatives that are addressing (parts of) the problem, and in different ways…</vt:lpstr>
      <vt:lpstr>Introducing SCHOLIX: A framework for Scholarly Link Exchange</vt:lpstr>
      <vt:lpstr>SCHOLIX Guidelines</vt:lpstr>
      <vt:lpstr>SCHOLIX: The Multi-Hub model</vt:lpstr>
      <vt:lpstr>SCHOLIX in practice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Walter Stewart</dc:creator>
  <cp:lastModifiedBy>Koers, Hylke (ELS-AMS)</cp:lastModifiedBy>
  <cp:revision>177</cp:revision>
  <dcterms:created xsi:type="dcterms:W3CDTF">2011-02-25T12:57:11Z</dcterms:created>
  <dcterms:modified xsi:type="dcterms:W3CDTF">2016-11-17T22:37:40Z</dcterms:modified>
</cp:coreProperties>
</file>