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800" u="none" kumimoji="0" normalizeH="0">
        <a:ln>
          <a:noFill/>
        </a:ln>
        <a:solidFill>
          <a:srgbClr val="37424A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800" u="none" kumimoji="0" normalizeH="0">
        <a:ln>
          <a:noFill/>
        </a:ln>
        <a:solidFill>
          <a:srgbClr val="37424A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800" u="none" kumimoji="0" normalizeH="0">
        <a:ln>
          <a:noFill/>
        </a:ln>
        <a:solidFill>
          <a:srgbClr val="37424A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800" u="none" kumimoji="0" normalizeH="0">
        <a:ln>
          <a:noFill/>
        </a:ln>
        <a:solidFill>
          <a:srgbClr val="37424A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800" u="none" kumimoji="0" normalizeH="0">
        <a:ln>
          <a:noFill/>
        </a:ln>
        <a:solidFill>
          <a:srgbClr val="37424A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800" u="none" kumimoji="0" normalizeH="0">
        <a:ln>
          <a:noFill/>
        </a:ln>
        <a:solidFill>
          <a:srgbClr val="37424A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800" u="none" kumimoji="0" normalizeH="0">
        <a:ln>
          <a:noFill/>
        </a:ln>
        <a:solidFill>
          <a:srgbClr val="37424A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800" u="none" kumimoji="0" normalizeH="0">
        <a:ln>
          <a:noFill/>
        </a:ln>
        <a:solidFill>
          <a:srgbClr val="37424A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800" u="none" kumimoji="0" normalizeH="0">
        <a:ln>
          <a:noFill/>
        </a:ln>
        <a:solidFill>
          <a:srgbClr val="37424A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7424A"/>
        </a:fontRef>
        <a:srgbClr val="37424A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3DBCD"/>
          </a:solidFill>
        </a:fill>
      </a:tcStyle>
    </a:wholeTbl>
    <a:band2H>
      <a:tcTxStyle b="def" i="def"/>
      <a:tcStyle>
        <a:tcBdr/>
        <a:fill>
          <a:solidFill>
            <a:srgbClr val="EAEEE7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7424A"/>
        </a:fontRef>
        <a:srgbClr val="37424A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7424A"/>
        </a:fontRef>
        <a:srgbClr val="37424A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9D9D9"/>
          </a:solidFill>
        </a:fill>
      </a:tcStyle>
    </a:wholeTbl>
    <a:band2H>
      <a:tcTxStyle b="def" i="def"/>
      <a:tcStyle>
        <a:tcBdr/>
        <a:fill>
          <a:solidFill>
            <a:schemeClr val="accent4">
              <a:lumOff val="8002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7424A"/>
        </a:fontRef>
        <a:srgbClr val="37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7424A"/>
        </a:fontRef>
        <a:srgbClr val="37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424A"/>
              </a:solidFill>
              <a:prstDash val="solid"/>
              <a:round/>
            </a:ln>
          </a:top>
          <a:bottom>
            <a:ln w="25400" cap="flat">
              <a:solidFill>
                <a:srgbClr val="3742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424A"/>
              </a:solidFill>
              <a:prstDash val="solid"/>
              <a:round/>
            </a:ln>
          </a:top>
          <a:bottom>
            <a:ln w="25400" cap="flat">
              <a:solidFill>
                <a:srgbClr val="3742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7424A"/>
        </a:fontRef>
        <a:srgbClr val="37424A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 b="def" i="def"/>
      <a:tcStyle>
        <a:tcBdr/>
        <a:fill>
          <a:solidFill>
            <a:srgbClr val="E7E8E8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37424A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37424A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37424A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7424A"/>
        </a:fontRef>
        <a:srgbClr val="37424A"/>
      </a:tcTxStyle>
      <a:tcStyle>
        <a:tcBdr>
          <a:left>
            <a:ln w="12700" cap="flat">
              <a:solidFill>
                <a:srgbClr val="37424A"/>
              </a:solidFill>
              <a:prstDash val="solid"/>
              <a:round/>
            </a:ln>
          </a:left>
          <a:right>
            <a:ln w="12700" cap="flat">
              <a:solidFill>
                <a:srgbClr val="37424A"/>
              </a:solidFill>
              <a:prstDash val="solid"/>
              <a:round/>
            </a:ln>
          </a:right>
          <a:top>
            <a:ln w="12700" cap="flat">
              <a:solidFill>
                <a:srgbClr val="37424A"/>
              </a:solidFill>
              <a:prstDash val="solid"/>
              <a:round/>
            </a:ln>
          </a:top>
          <a:bottom>
            <a:ln w="12700" cap="flat">
              <a:solidFill>
                <a:srgbClr val="37424A"/>
              </a:solidFill>
              <a:prstDash val="solid"/>
              <a:round/>
            </a:ln>
          </a:bottom>
          <a:insideH>
            <a:ln w="12700" cap="flat">
              <a:solidFill>
                <a:srgbClr val="37424A"/>
              </a:solidFill>
              <a:prstDash val="solid"/>
              <a:round/>
            </a:ln>
          </a:insideH>
          <a:insideV>
            <a:ln w="12700" cap="flat">
              <a:solidFill>
                <a:srgbClr val="37424A"/>
              </a:solidFill>
              <a:prstDash val="solid"/>
              <a:round/>
            </a:ln>
          </a:insideV>
        </a:tcBdr>
        <a:fill>
          <a:solidFill>
            <a:srgbClr val="37424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37424A"/>
        </a:fontRef>
        <a:srgbClr val="37424A"/>
      </a:tcTxStyle>
      <a:tcStyle>
        <a:tcBdr>
          <a:left>
            <a:ln w="12700" cap="flat">
              <a:solidFill>
                <a:srgbClr val="37424A"/>
              </a:solidFill>
              <a:prstDash val="solid"/>
              <a:round/>
            </a:ln>
          </a:left>
          <a:right>
            <a:ln w="12700" cap="flat">
              <a:solidFill>
                <a:srgbClr val="37424A"/>
              </a:solidFill>
              <a:prstDash val="solid"/>
              <a:round/>
            </a:ln>
          </a:right>
          <a:top>
            <a:ln w="12700" cap="flat">
              <a:solidFill>
                <a:srgbClr val="37424A"/>
              </a:solidFill>
              <a:prstDash val="solid"/>
              <a:round/>
            </a:ln>
          </a:top>
          <a:bottom>
            <a:ln w="12700" cap="flat">
              <a:solidFill>
                <a:srgbClr val="37424A"/>
              </a:solidFill>
              <a:prstDash val="solid"/>
              <a:round/>
            </a:ln>
          </a:bottom>
          <a:insideH>
            <a:ln w="12700" cap="flat">
              <a:solidFill>
                <a:srgbClr val="37424A"/>
              </a:solidFill>
              <a:prstDash val="solid"/>
              <a:round/>
            </a:ln>
          </a:insideH>
          <a:insideV>
            <a:ln w="12700" cap="flat">
              <a:solidFill>
                <a:srgbClr val="37424A"/>
              </a:solidFill>
              <a:prstDash val="solid"/>
              <a:round/>
            </a:ln>
          </a:insideV>
        </a:tcBdr>
        <a:fill>
          <a:solidFill>
            <a:srgbClr val="37424A">
              <a:alpha val="20000"/>
            </a:srgbClr>
          </a:solidFill>
        </a:fill>
      </a:tcStyle>
    </a:firstCol>
    <a:lastRow>
      <a:tcTxStyle b="on" i="off">
        <a:fontRef idx="minor">
          <a:srgbClr val="37424A"/>
        </a:fontRef>
        <a:srgbClr val="37424A"/>
      </a:tcTxStyle>
      <a:tcStyle>
        <a:tcBdr>
          <a:left>
            <a:ln w="12700" cap="flat">
              <a:solidFill>
                <a:srgbClr val="37424A"/>
              </a:solidFill>
              <a:prstDash val="solid"/>
              <a:round/>
            </a:ln>
          </a:left>
          <a:right>
            <a:ln w="12700" cap="flat">
              <a:solidFill>
                <a:srgbClr val="37424A"/>
              </a:solidFill>
              <a:prstDash val="solid"/>
              <a:round/>
            </a:ln>
          </a:right>
          <a:top>
            <a:ln w="50800" cap="flat">
              <a:solidFill>
                <a:srgbClr val="37424A"/>
              </a:solidFill>
              <a:prstDash val="solid"/>
              <a:round/>
            </a:ln>
          </a:top>
          <a:bottom>
            <a:ln w="12700" cap="flat">
              <a:solidFill>
                <a:srgbClr val="37424A"/>
              </a:solidFill>
              <a:prstDash val="solid"/>
              <a:round/>
            </a:ln>
          </a:bottom>
          <a:insideH>
            <a:ln w="12700" cap="flat">
              <a:solidFill>
                <a:srgbClr val="37424A"/>
              </a:solidFill>
              <a:prstDash val="solid"/>
              <a:round/>
            </a:ln>
          </a:insideH>
          <a:insideV>
            <a:ln w="12700" cap="flat">
              <a:solidFill>
                <a:srgbClr val="37424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7424A"/>
        </a:fontRef>
        <a:srgbClr val="37424A"/>
      </a:tcTxStyle>
      <a:tcStyle>
        <a:tcBdr>
          <a:left>
            <a:ln w="12700" cap="flat">
              <a:solidFill>
                <a:srgbClr val="37424A"/>
              </a:solidFill>
              <a:prstDash val="solid"/>
              <a:round/>
            </a:ln>
          </a:left>
          <a:right>
            <a:ln w="12700" cap="flat">
              <a:solidFill>
                <a:srgbClr val="37424A"/>
              </a:solidFill>
              <a:prstDash val="solid"/>
              <a:round/>
            </a:ln>
          </a:right>
          <a:top>
            <a:ln w="12700" cap="flat">
              <a:solidFill>
                <a:srgbClr val="37424A"/>
              </a:solidFill>
              <a:prstDash val="solid"/>
              <a:round/>
            </a:ln>
          </a:top>
          <a:bottom>
            <a:ln w="25400" cap="flat">
              <a:solidFill>
                <a:srgbClr val="37424A"/>
              </a:solidFill>
              <a:prstDash val="solid"/>
              <a:round/>
            </a:ln>
          </a:bottom>
          <a:insideH>
            <a:ln w="12700" cap="flat">
              <a:solidFill>
                <a:srgbClr val="37424A"/>
              </a:solidFill>
              <a:prstDash val="solid"/>
              <a:round/>
            </a:ln>
          </a:insideH>
          <a:insideV>
            <a:ln w="12700" cap="flat">
              <a:solidFill>
                <a:srgbClr val="37424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87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>
            <p:ph type="title"/>
          </p:nvPr>
        </p:nvSpPr>
        <p:spPr>
          <a:xfrm>
            <a:off x="971600" y="2132856"/>
            <a:ext cx="7272809" cy="2232249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 b="1" sz="12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" name="Shape 31"/>
          <p:cNvSpPr/>
          <p:nvPr>
            <p:ph type="body" sz="half" idx="1"/>
          </p:nvPr>
        </p:nvSpPr>
        <p:spPr>
          <a:xfrm>
            <a:off x="755576" y="2132856"/>
            <a:ext cx="3888433" cy="3456385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 marL="778668" indent="-321468">
              <a:spcBef>
                <a:spcPts val="400"/>
              </a:spcBef>
              <a:defRPr sz="1800"/>
            </a:lvl2pPr>
            <a:lvl3pPr marL="1171575" indent="-257175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57400" indent="-228600">
              <a:spcBef>
                <a:spcPts val="400"/>
              </a:spcBef>
              <a:defRPr sz="1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2" name="Shape 32"/>
          <p:cNvSpPr/>
          <p:nvPr>
            <p:ph type="body" sz="quarter" idx="13"/>
          </p:nvPr>
        </p:nvSpPr>
        <p:spPr>
          <a:xfrm>
            <a:off x="755576" y="1349078"/>
            <a:ext cx="3888433" cy="6397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lrTx/>
              <a:buSzTx/>
              <a:buFontTx/>
              <a:buNone/>
              <a:defRPr b="1" sz="1800"/>
            </a:pPr>
          </a:p>
        </p:txBody>
      </p:sp>
      <p:sp>
        <p:nvSpPr>
          <p:cNvPr id="33" name="Shape 33"/>
          <p:cNvSpPr/>
          <p:nvPr>
            <p:ph type="body" sz="quarter" idx="14"/>
          </p:nvPr>
        </p:nvSpPr>
        <p:spPr>
          <a:xfrm>
            <a:off x="4716017" y="1349078"/>
            <a:ext cx="3888433" cy="6397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lrTx/>
              <a:buSzTx/>
              <a:buFontTx/>
              <a:buNone/>
              <a:defRPr b="1" sz="1800"/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Titeltext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62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>
            <p:ph type="title"/>
          </p:nvPr>
        </p:nvSpPr>
        <p:spPr>
          <a:xfrm>
            <a:off x="457200" y="2132856"/>
            <a:ext cx="8229600" cy="2232249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 b="1" sz="12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sldNum" sz="quarter" idx="2"/>
          </p:nvPr>
        </p:nvSpPr>
        <p:spPr>
          <a:xfrm>
            <a:off x="8655710" y="318307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0" sz="1000">
                <a:solidFill>
                  <a:srgbClr val="58A61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755576" y="1340767"/>
            <a:ext cx="8137599" cy="4785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755576" y="0"/>
            <a:ext cx="7560841" cy="98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8A618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8A618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8A618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8A618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8A618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8A618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8A618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8A618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8A618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8A618"/>
        </a:buClr>
        <a:buSzPct val="100000"/>
        <a:buFont typeface="Wingdings"/>
        <a:buChar char="▪"/>
        <a:tabLst/>
        <a:defRPr b="0" baseline="0" cap="none" i="0" spc="0" strike="noStrike" sz="3200" u="none">
          <a:ln>
            <a:noFill/>
          </a:ln>
          <a:solidFill>
            <a:srgbClr val="373737"/>
          </a:solidFill>
          <a:uFillTx/>
          <a:latin typeface="+mn-lt"/>
          <a:ea typeface="+mn-ea"/>
          <a:cs typeface="+mn-cs"/>
          <a:sym typeface="Arial"/>
        </a:defRPr>
      </a:lvl1pPr>
      <a:lvl2pPr marL="8382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8A618"/>
        </a:buClr>
        <a:buSzPct val="100000"/>
        <a:buFont typeface="Wingdings"/>
        <a:buChar char="▪"/>
        <a:tabLst/>
        <a:defRPr b="0" baseline="0" cap="none" i="0" spc="0" strike="noStrike" sz="3200" u="none">
          <a:ln>
            <a:noFill/>
          </a:ln>
          <a:solidFill>
            <a:srgbClr val="373737"/>
          </a:solidFill>
          <a:uFillTx/>
          <a:latin typeface="+mn-lt"/>
          <a:ea typeface="+mn-ea"/>
          <a:cs typeface="+mn-cs"/>
          <a:sym typeface="Arial"/>
        </a:defRPr>
      </a:lvl2pPr>
      <a:lvl3pPr marL="1320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8A618"/>
        </a:buClr>
        <a:buSzPct val="100000"/>
        <a:buFont typeface="Wingdings"/>
        <a:buChar char="▪"/>
        <a:tabLst/>
        <a:defRPr b="0" baseline="0" cap="none" i="0" spc="0" strike="noStrike" sz="3200" u="none">
          <a:ln>
            <a:noFill/>
          </a:ln>
          <a:solidFill>
            <a:srgbClr val="373737"/>
          </a:solidFill>
          <a:uFillTx/>
          <a:latin typeface="+mn-lt"/>
          <a:ea typeface="+mn-ea"/>
          <a:cs typeface="+mn-cs"/>
          <a:sym typeface="Arial"/>
        </a:defRPr>
      </a:lvl3pPr>
      <a:lvl4pPr marL="18288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8A618"/>
        </a:buClr>
        <a:buSzPct val="100000"/>
        <a:buFont typeface="Wingdings"/>
        <a:buChar char="▪"/>
        <a:tabLst/>
        <a:defRPr b="0" baseline="0" cap="none" i="0" spc="0" strike="noStrike" sz="3200" u="none">
          <a:ln>
            <a:noFill/>
          </a:ln>
          <a:solidFill>
            <a:srgbClr val="373737"/>
          </a:solidFill>
          <a:uFillTx/>
          <a:latin typeface="+mn-lt"/>
          <a:ea typeface="+mn-ea"/>
          <a:cs typeface="+mn-cs"/>
          <a:sym typeface="Arial"/>
        </a:defRPr>
      </a:lvl4pPr>
      <a:lvl5pPr marL="22860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8A618"/>
        </a:buClr>
        <a:buSzPct val="100000"/>
        <a:buFont typeface="Wingdings"/>
        <a:buChar char="▪"/>
        <a:tabLst/>
        <a:defRPr b="0" baseline="0" cap="none" i="0" spc="0" strike="noStrike" sz="3200" u="none">
          <a:ln>
            <a:noFill/>
          </a:ln>
          <a:solidFill>
            <a:srgbClr val="373737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8A618"/>
        </a:buClr>
        <a:buSzPct val="100000"/>
        <a:buFont typeface="Wingdings"/>
        <a:buChar char="▪"/>
        <a:tabLst/>
        <a:defRPr b="0" baseline="0" cap="none" i="0" spc="0" strike="noStrike" sz="3200" u="none">
          <a:ln>
            <a:noFill/>
          </a:ln>
          <a:solidFill>
            <a:srgbClr val="373737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8A618"/>
        </a:buClr>
        <a:buSzPct val="100000"/>
        <a:buFont typeface="Wingdings"/>
        <a:buChar char="▪"/>
        <a:tabLst/>
        <a:defRPr b="0" baseline="0" cap="none" i="0" spc="0" strike="noStrike" sz="3200" u="none">
          <a:ln>
            <a:noFill/>
          </a:ln>
          <a:solidFill>
            <a:srgbClr val="373737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8A618"/>
        </a:buClr>
        <a:buSzPct val="100000"/>
        <a:buFont typeface="Wingdings"/>
        <a:buChar char="▪"/>
        <a:tabLst/>
        <a:defRPr b="0" baseline="0" cap="none" i="0" spc="0" strike="noStrike" sz="3200" u="none">
          <a:ln>
            <a:noFill/>
          </a:ln>
          <a:solidFill>
            <a:srgbClr val="373737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8A618"/>
        </a:buClr>
        <a:buSzPct val="100000"/>
        <a:buFont typeface="Wingdings"/>
        <a:buChar char="▪"/>
        <a:tabLst/>
        <a:defRPr b="0" baseline="0" cap="none" i="0" spc="0" strike="noStrike" sz="3200" u="none">
          <a:ln>
            <a:noFill/>
          </a:ln>
          <a:solidFill>
            <a:srgbClr val="373737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971549" y="2133600"/>
            <a:ext cx="7272340" cy="2232025"/>
          </a:xfrm>
          <a:prstGeom prst="rect">
            <a:avLst/>
          </a:prstGeom>
        </p:spPr>
        <p:txBody>
          <a:bodyPr/>
          <a:lstStyle/>
          <a:p>
            <a:pPr/>
            <a:r>
              <a:t>Scholix – The DataCite Perspective</a:t>
            </a:r>
          </a:p>
          <a:p>
            <a:pPr/>
          </a:p>
          <a:p>
            <a:pPr>
              <a:defRPr b="0" sz="2000"/>
            </a:pPr>
            <a:r>
              <a:t>Martin Fenner</a:t>
            </a:r>
          </a:p>
          <a:p>
            <a:pPr>
              <a:defRPr b="0" sz="2000"/>
            </a:pPr>
            <a:r>
              <a:t>DataCite Technical Director</a:t>
            </a:r>
          </a:p>
          <a:p>
            <a:pPr>
              <a:defRPr b="0" sz="2000"/>
            </a:pPr>
            <a:r>
              <a:t>http://orcid.org/0000-0003-1419-2405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Num" sz="quarter" idx="2"/>
          </p:nvPr>
        </p:nvSpPr>
        <p:spPr>
          <a:xfrm>
            <a:off x="8655710" y="318307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8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Europe PMC to DataCite links</a:t>
            </a:r>
          </a:p>
        </p:txBody>
      </p:sp>
      <p:sp>
        <p:nvSpPr>
          <p:cNvPr id="100" name="Shape 100"/>
          <p:cNvSpPr/>
          <p:nvPr/>
        </p:nvSpPr>
        <p:spPr>
          <a:xfrm>
            <a:off x="157529" y="5834062"/>
            <a:ext cx="7469087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500"/>
            </a:lvl1pPr>
          </a:lstStyle>
          <a:p>
            <a:pPr/>
            <a:r>
              <a:t>https://search.datacite.org/works/10.3886/ICPSR00009?source-id=europe_pmc_fulltext</a:t>
            </a:r>
          </a:p>
        </p:txBody>
      </p:sp>
      <p:pic>
        <p:nvPicPr>
          <p:cNvPr id="10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75996"/>
            <a:ext cx="9144000" cy="4706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Num" sz="quarter" idx="2"/>
          </p:nvPr>
        </p:nvSpPr>
        <p:spPr>
          <a:xfrm>
            <a:off x="8665136" y="318307"/>
            <a:ext cx="235978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4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Europe PMC to DataCite links by data center</a:t>
            </a:r>
          </a:p>
        </p:txBody>
      </p:sp>
      <p:sp>
        <p:nvSpPr>
          <p:cNvPr id="106" name="Shape 106"/>
          <p:cNvSpPr/>
          <p:nvPr/>
        </p:nvSpPr>
        <p:spPr>
          <a:xfrm>
            <a:off x="157529" y="5834062"/>
            <a:ext cx="6769781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500"/>
            </a:lvl1pPr>
          </a:lstStyle>
          <a:p>
            <a:pPr/>
            <a:r>
              <a:t>http://search.datacite.org/data-centers/cdl.dryad?source-id=europe-pmc-fulltext</a:t>
            </a:r>
          </a:p>
        </p:txBody>
      </p:sp>
      <p:pic>
        <p:nvPicPr>
          <p:cNvPr id="10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80895"/>
            <a:ext cx="9144001" cy="376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Num" sz="quarter" idx="2"/>
          </p:nvPr>
        </p:nvSpPr>
        <p:spPr>
          <a:xfrm>
            <a:off x="8726341" y="318307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398680" y="2020189"/>
            <a:ext cx="8346640" cy="3089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lnSpc>
                <a:spcPct val="120000"/>
              </a:lnSpc>
              <a:buSzPct val="100000"/>
              <a:buChar char="•"/>
              <a:defRPr b="0" sz="3000"/>
            </a:pPr>
            <a:r>
              <a:t>How can DataCite data centers contribute Scholix links?</a:t>
            </a:r>
          </a:p>
          <a:p>
            <a:pPr marL="300789" indent="-300789">
              <a:lnSpc>
                <a:spcPct val="120000"/>
              </a:lnSpc>
              <a:buSzPct val="100000"/>
              <a:buChar char="•"/>
              <a:defRPr b="0" sz="3000"/>
            </a:pPr>
            <a:r>
              <a:t>How can these links be consumed by publishers and other users?</a:t>
            </a:r>
          </a:p>
          <a:p>
            <a:pPr marL="300789" indent="-300789">
              <a:lnSpc>
                <a:spcPct val="120000"/>
              </a:lnSpc>
              <a:buSzPct val="100000"/>
              <a:buChar char="•"/>
              <a:defRPr b="0" sz="3000"/>
            </a:pPr>
            <a:r>
              <a:t>How can DataCite data centers consume Scholix links from publishers?</a:t>
            </a:r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DataCite Perspective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Num" sz="quarter" idx="2"/>
          </p:nvPr>
        </p:nvSpPr>
        <p:spPr>
          <a:xfrm>
            <a:off x="8726341" y="318307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0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498556" y="2151158"/>
            <a:ext cx="8146888" cy="2573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0" sz="3000"/>
            </a:lvl1pPr>
          </a:lstStyle>
          <a:p>
            <a:pPr/>
            <a:r>
              <a:t>Trzesowska-Kruszynska, A. (2015). CCDC 1062219: Experimental Crystal Structure Determination [Data set]. Cambridge Crystallographic Data Centre. https://doi.org/10.5517/CC14NB48</a:t>
            </a:r>
          </a:p>
        </p:txBody>
      </p:sp>
      <p:sp>
        <p:nvSpPr>
          <p:cNvPr id="62" name="Shape 62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DataCite Metadata (formatted in APA Style)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xfrm>
            <a:off x="8726341" y="318307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1395748" y="3122396"/>
            <a:ext cx="6352504" cy="1542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defRPr b="0" sz="3000"/>
            </a:pPr>
            <a:r>
              <a:t>https://doi.org/10.5517/CC123MLD</a:t>
            </a:r>
          </a:p>
          <a:p>
            <a:pPr algn="ctr">
              <a:lnSpc>
                <a:spcPct val="120000"/>
              </a:lnSpc>
              <a:defRPr b="0" sz="3000"/>
            </a:pPr>
            <a:r>
              <a:t>is supplement to </a:t>
            </a:r>
          </a:p>
          <a:p>
            <a:pPr algn="ctr">
              <a:lnSpc>
                <a:spcPct val="120000"/>
              </a:lnSpc>
              <a:defRPr b="0" sz="3000"/>
            </a:pPr>
            <a:r>
              <a:t>https://doi.org/10.1039/C5CE00846H</a:t>
            </a:r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DataCite Metadata: relatedIdentifier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xfrm>
            <a:off x="8726341" y="318307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0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Scholix Processing</a:t>
            </a:r>
          </a:p>
        </p:txBody>
      </p:sp>
      <p:sp>
        <p:nvSpPr>
          <p:cNvPr id="72" name="Shape 72"/>
          <p:cNvSpPr/>
          <p:nvPr/>
        </p:nvSpPr>
        <p:spPr>
          <a:xfrm>
            <a:off x="398680" y="2020189"/>
            <a:ext cx="8346640" cy="3089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lnSpc>
                <a:spcPct val="120000"/>
              </a:lnSpc>
              <a:buSzPct val="100000"/>
              <a:buChar char="•"/>
              <a:defRPr b="0" sz="3000"/>
            </a:pPr>
            <a:r>
              <a:t>Extract all relatedIdentifier links between data and articles (lookup DOI registration agency and resource type) from DataCite metadata</a:t>
            </a:r>
          </a:p>
          <a:p>
            <a:pPr marL="300789" indent="-300789">
              <a:lnSpc>
                <a:spcPct val="120000"/>
              </a:lnSpc>
              <a:buSzPct val="100000"/>
              <a:buChar char="•"/>
              <a:defRPr b="0" sz="3000"/>
            </a:pPr>
            <a:r>
              <a:t>Re-format using Scholix schema</a:t>
            </a:r>
          </a:p>
          <a:p>
            <a:pPr marL="300789" indent="-300789">
              <a:lnSpc>
                <a:spcPct val="120000"/>
              </a:lnSpc>
              <a:buSzPct val="100000"/>
              <a:buChar char="•"/>
              <a:defRPr b="0" sz="3000"/>
            </a:pPr>
            <a:r>
              <a:t>Make available via bulk download, API and notifications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Num" sz="quarter" idx="2"/>
          </p:nvPr>
        </p:nvSpPr>
        <p:spPr>
          <a:xfrm>
            <a:off x="8726341" y="318307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DataCite API: A service using Scholix</a:t>
            </a:r>
          </a:p>
        </p:txBody>
      </p:sp>
      <p:sp>
        <p:nvSpPr>
          <p:cNvPr id="77" name="Shape 77"/>
          <p:cNvSpPr/>
          <p:nvPr/>
        </p:nvSpPr>
        <p:spPr>
          <a:xfrm>
            <a:off x="398680" y="2020189"/>
            <a:ext cx="8346640" cy="205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lnSpc>
                <a:spcPct val="120000"/>
              </a:lnSpc>
              <a:buSzPct val="100000"/>
              <a:buChar char="•"/>
              <a:defRPr b="0" sz="3000"/>
            </a:pPr>
            <a:r>
              <a:t>Lookup additional metadata</a:t>
            </a:r>
          </a:p>
          <a:p>
            <a:pPr marL="300789" indent="-300789">
              <a:lnSpc>
                <a:spcPct val="120000"/>
              </a:lnSpc>
              <a:buSzPct val="100000"/>
              <a:buChar char="•"/>
              <a:defRPr b="0" sz="3000"/>
            </a:pPr>
            <a:r>
              <a:t>Aggregate by DOI, publisher, publication year and relation type</a:t>
            </a:r>
          </a:p>
          <a:p>
            <a:pPr marL="300789" indent="-300789">
              <a:lnSpc>
                <a:spcPct val="120000"/>
              </a:lnSpc>
              <a:buSzPct val="100000"/>
              <a:buChar char="•"/>
              <a:defRPr b="0" sz="3000"/>
            </a:pPr>
            <a:r>
              <a:t>Provide user interface via DataCite Search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Num" sz="quarter" idx="2"/>
          </p:nvPr>
        </p:nvSpPr>
        <p:spPr>
          <a:xfrm>
            <a:off x="8726341" y="318307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0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Multiple datasets linked to an article</a:t>
            </a:r>
          </a:p>
        </p:txBody>
      </p:sp>
      <p:pic>
        <p:nvPicPr>
          <p:cNvPr id="8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20554"/>
            <a:ext cx="9144000" cy="477249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209743" y="6081496"/>
            <a:ext cx="4689722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500"/>
            </a:lvl1pPr>
          </a:lstStyle>
          <a:p>
            <a:pPr/>
            <a:r>
              <a:t>https://search.datacite.org/works/10.1039/c6ob01084a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Num" sz="quarter" idx="2"/>
          </p:nvPr>
        </p:nvSpPr>
        <p:spPr>
          <a:xfrm>
            <a:off x="8726341" y="318307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RSC articles supplemented by DataCite DOIs</a:t>
            </a:r>
          </a:p>
        </p:txBody>
      </p:sp>
      <p:sp>
        <p:nvSpPr>
          <p:cNvPr id="88" name="Shape 88"/>
          <p:cNvSpPr/>
          <p:nvPr/>
        </p:nvSpPr>
        <p:spPr>
          <a:xfrm>
            <a:off x="181094" y="5773850"/>
            <a:ext cx="6918329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500"/>
            </a:lvl1pPr>
          </a:lstStyle>
          <a:p>
            <a:pPr/>
            <a:r>
              <a:t>https://search.datacite.org/data-centers/292?relation-type-id=is-supplemented-by</a:t>
            </a:r>
          </a:p>
        </p:txBody>
      </p:sp>
      <p:pic>
        <p:nvPicPr>
          <p:cNvPr id="8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17476"/>
            <a:ext cx="9144000" cy="4023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Num" sz="quarter" idx="2"/>
          </p:nvPr>
        </p:nvSpPr>
        <p:spPr>
          <a:xfrm>
            <a:off x="8726341" y="318307"/>
            <a:ext cx="17477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2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192" y="6105552"/>
            <a:ext cx="1128084" cy="60058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>
            <p:ph type="title"/>
          </p:nvPr>
        </p:nvSpPr>
        <p:spPr>
          <a:xfrm>
            <a:off x="234950" y="42862"/>
            <a:ext cx="8928100" cy="98107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Crossref to DataCite links</a:t>
            </a:r>
          </a:p>
        </p:txBody>
      </p:sp>
      <p:pic>
        <p:nvPicPr>
          <p:cNvPr id="9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1400175"/>
            <a:ext cx="9144000" cy="405765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48182" y="5675096"/>
            <a:ext cx="3958510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500"/>
            </a:lvl1pPr>
          </a:lstStyle>
          <a:p>
            <a:pPr/>
            <a:r>
              <a:t>https://blog.datacite.org/its-all-about-relations/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andard Content Slide">
  <a:themeElements>
    <a:clrScheme name="Standard Content Slide">
      <a:dk1>
        <a:srgbClr val="37424A"/>
      </a:dk1>
      <a:lt1>
        <a:srgbClr val="FFFFFF"/>
      </a:lt1>
      <a:dk2>
        <a:srgbClr val="A7A7A7"/>
      </a:dk2>
      <a:lt2>
        <a:srgbClr val="535353"/>
      </a:lt2>
      <a:accent1>
        <a:srgbClr val="69923A"/>
      </a:accent1>
      <a:accent2>
        <a:srgbClr val="969696"/>
      </a:accent2>
      <a:accent3>
        <a:srgbClr val="8F8F8F"/>
      </a:accent3>
      <a:accent4>
        <a:srgbClr val="212121"/>
      </a:accent4>
      <a:accent5>
        <a:srgbClr val="93B1CC"/>
      </a:accent5>
      <a:accent6>
        <a:srgbClr val="878787"/>
      </a:accent6>
      <a:hlink>
        <a:srgbClr val="0000FF"/>
      </a:hlink>
      <a:folHlink>
        <a:srgbClr val="FF00FF"/>
      </a:folHlink>
    </a:clrScheme>
    <a:fontScheme name="Standard Content Slid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 Content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37424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37424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andard Content Slide">
  <a:themeElements>
    <a:clrScheme name="Standard Content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9923A"/>
      </a:accent1>
      <a:accent2>
        <a:srgbClr val="969696"/>
      </a:accent2>
      <a:accent3>
        <a:srgbClr val="8F8F8F"/>
      </a:accent3>
      <a:accent4>
        <a:srgbClr val="212121"/>
      </a:accent4>
      <a:accent5>
        <a:srgbClr val="93B1CC"/>
      </a:accent5>
      <a:accent6>
        <a:srgbClr val="878787"/>
      </a:accent6>
      <a:hlink>
        <a:srgbClr val="0000FF"/>
      </a:hlink>
      <a:folHlink>
        <a:srgbClr val="FF00FF"/>
      </a:folHlink>
    </a:clrScheme>
    <a:fontScheme name="Standard Content Slid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 Content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37424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37424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