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1788" r:id="rId3"/>
    <p:sldId id="1949" r:id="rId4"/>
    <p:sldId id="1898" r:id="rId5"/>
    <p:sldId id="1899" r:id="rId6"/>
    <p:sldId id="1917" r:id="rId7"/>
    <p:sldId id="1900" r:id="rId8"/>
    <p:sldId id="1950" r:id="rId9"/>
    <p:sldId id="1894" r:id="rId10"/>
    <p:sldId id="1895" r:id="rId11"/>
    <p:sldId id="1946" r:id="rId12"/>
    <p:sldId id="1903" r:id="rId13"/>
    <p:sldId id="1909" r:id="rId14"/>
    <p:sldId id="1914" r:id="rId15"/>
    <p:sldId id="1951" r:id="rId16"/>
    <p:sldId id="1916" r:id="rId17"/>
    <p:sldId id="1829" r:id="rId18"/>
    <p:sldId id="1896" r:id="rId19"/>
    <p:sldId id="1906" r:id="rId20"/>
    <p:sldId id="1910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pos="5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Granich" initials="" lastIdx="4" clrIdx="0"/>
  <p:cmAuthor id="1" name="malver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CFCFC"/>
    <a:srgbClr val="E00202"/>
    <a:srgbClr val="FFDD7D"/>
    <a:srgbClr val="F8F8F8"/>
    <a:srgbClr val="F8B700"/>
    <a:srgbClr val="81B034"/>
    <a:srgbClr val="26C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4" autoAdjust="0"/>
    <p:restoredTop sz="86522" autoAdjust="0"/>
  </p:normalViewPr>
  <p:slideViewPr>
    <p:cSldViewPr snapToObjects="1">
      <p:cViewPr varScale="1">
        <p:scale>
          <a:sx n="75" d="100"/>
          <a:sy n="75" d="100"/>
        </p:scale>
        <p:origin x="1308" y="78"/>
      </p:cViewPr>
      <p:guideLst>
        <p:guide orient="horz" pos="4020"/>
        <p:guide orient="horz" pos="1026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Objects="1">
      <p:cViewPr varScale="1">
        <p:scale>
          <a:sx n="35" d="100"/>
          <a:sy n="35" d="100"/>
        </p:scale>
        <p:origin x="-1560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049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9" tIns="44565" rIns="89129" bIns="44565" numCol="1" anchor="t" anchorCtr="0" compatLnSpc="1">
            <a:prstTxWarp prst="textNoShape">
              <a:avLst/>
            </a:prstTxWarp>
          </a:bodyPr>
          <a:lstStyle>
            <a:lvl1pPr algn="l" defTabSz="891537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84" y="0"/>
            <a:ext cx="3038049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9" tIns="44565" rIns="89129" bIns="44565" numCol="1" anchor="t" anchorCtr="0" compatLnSpc="1">
            <a:prstTxWarp prst="textNoShape">
              <a:avLst/>
            </a:prstTxWarp>
          </a:bodyPr>
          <a:lstStyle>
            <a:lvl1pPr algn="r" defTabSz="891537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201"/>
            <a:ext cx="3038049" cy="46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9" tIns="44565" rIns="89129" bIns="44565" numCol="1" anchor="b" anchorCtr="0" compatLnSpc="1">
            <a:prstTxWarp prst="textNoShape">
              <a:avLst/>
            </a:prstTxWarp>
          </a:bodyPr>
          <a:lstStyle>
            <a:lvl1pPr algn="l" defTabSz="891537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84" y="8829201"/>
            <a:ext cx="3038049" cy="46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9" tIns="44565" rIns="89129" bIns="44565" numCol="1" anchor="b" anchorCtr="0" compatLnSpc="1">
            <a:prstTxWarp prst="textNoShape">
              <a:avLst/>
            </a:prstTxWarp>
          </a:bodyPr>
          <a:lstStyle>
            <a:lvl1pPr algn="r" defTabSz="891537">
              <a:defRPr sz="1100"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5F7B6C8-EFFA-4D58-B301-D4C0821A48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870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049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9" tIns="44565" rIns="89129" bIns="44565" numCol="1" anchor="t" anchorCtr="0" compatLnSpc="1">
            <a:prstTxWarp prst="textNoShape">
              <a:avLst/>
            </a:prstTxWarp>
          </a:bodyPr>
          <a:lstStyle>
            <a:lvl1pPr algn="l" defTabSz="891537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84" y="0"/>
            <a:ext cx="3038049" cy="46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9" tIns="44565" rIns="89129" bIns="44565" numCol="1" anchor="t" anchorCtr="0" compatLnSpc="1">
            <a:prstTxWarp prst="textNoShape">
              <a:avLst/>
            </a:prstTxWarp>
          </a:bodyPr>
          <a:lstStyle>
            <a:lvl1pPr algn="r" defTabSz="891537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294" y="4416764"/>
            <a:ext cx="5605812" cy="41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9" tIns="44565" rIns="89129" bIns="44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201"/>
            <a:ext cx="3038049" cy="46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9" tIns="44565" rIns="89129" bIns="44565" numCol="1" anchor="b" anchorCtr="0" compatLnSpc="1">
            <a:prstTxWarp prst="textNoShape">
              <a:avLst/>
            </a:prstTxWarp>
          </a:bodyPr>
          <a:lstStyle>
            <a:lvl1pPr algn="l" defTabSz="891537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84" y="8829201"/>
            <a:ext cx="3038049" cy="46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29" tIns="44565" rIns="89129" bIns="44565" numCol="1" anchor="b" anchorCtr="0" compatLnSpc="1">
            <a:prstTxWarp prst="textNoShape">
              <a:avLst/>
            </a:prstTxWarp>
          </a:bodyPr>
          <a:lstStyle>
            <a:lvl1pPr algn="r" defTabSz="891537">
              <a:defRPr sz="1100"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B06CBE0-A762-4993-9564-DC29286FF1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19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49CEA-2F24-491E-9F48-C01052A90339}" type="slidenum">
              <a:rPr lang="de-DE" smtClean="0">
                <a:ea typeface="ＭＳ Ｐゴシック"/>
                <a:cs typeface="ＭＳ Ｐゴシック"/>
              </a:rPr>
              <a:pPr/>
              <a:t>1</a:t>
            </a:fld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7118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6CBE0-A762-4993-9564-DC29286FF13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20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1538288"/>
            <a:ext cx="3916363" cy="4951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0313" y="1538288"/>
            <a:ext cx="3916362" cy="4951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538288"/>
            <a:ext cx="7985125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40" descr="LeftBarPPT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588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188913"/>
            <a:ext cx="69469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97109" y="6602413"/>
            <a:ext cx="18473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endParaRPr lang="de-DE" sz="800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777777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777777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777777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777777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D7D"/>
        </a:buClr>
        <a:buBlip>
          <a:blip r:embed="rId10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rgbClr val="777777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7777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77777"/>
          </a:solidFill>
          <a:latin typeface="Century Gothic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77777"/>
          </a:solidFill>
          <a:latin typeface="Century Gothic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77777"/>
          </a:solidFill>
          <a:latin typeface="Century Gothic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77777"/>
          </a:solidFill>
          <a:latin typeface="Century Gothic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77777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77777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77777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77777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D7D"/>
        </a:buClr>
        <a:buChar char="•"/>
        <a:defRPr sz="2000">
          <a:solidFill>
            <a:srgbClr val="777777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777777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777777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777777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77777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77777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.Tsatsaronis@Elsevier.com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images.google.it/imgres?imgurl=ontobroker.semanticweb.org/hyper.gif&amp;imgrefurl=http://ontobroker.semanticweb.org/&amp;h=478&amp;w=495&amp;prev=/images?q=ontology&amp;svnum=10&amp;hl=it&amp;lr=&amp;ie=UTF-8&amp;oe=UTF-8" TargetMode="Externa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po.int/edocs/pubdocs/en/intproperty/944/wipo_pub_944_2011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3568" y="1268760"/>
            <a:ext cx="8460432" cy="111410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Dr. George Tsatsaronis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tabLst/>
              <a:defRPr/>
            </a:pPr>
            <a:r>
              <a:rPr lang="en-GB" b="1" kern="0" dirty="0" smtClean="0">
                <a:latin typeface="+mn-lt"/>
                <a:ea typeface="ＭＳ Ｐゴシック" charset="-128"/>
                <a:cs typeface="ＭＳ Ｐゴシック" charset="-128"/>
              </a:rPr>
              <a:t>Senior NLP Scientist, Operations (Content and Innovation)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e-mail: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hlinkClick r:id="rId3"/>
              </a:rPr>
              <a:t>g.tsatsaronis@elsevier.com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85786" y="100002"/>
            <a:ext cx="8001056" cy="160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TDM in the Life Sciences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0" dirty="0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Application to Drug Repositioning *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b="1" kern="0" dirty="0" smtClean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86" y="2502368"/>
            <a:ext cx="1360456" cy="1502696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3568" y="4293096"/>
            <a:ext cx="8460432" cy="79872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tabLst/>
              <a:defRPr/>
            </a:pPr>
            <a:r>
              <a:rPr lang="en-GB" sz="1600" i="1" kern="0" dirty="0" smtClean="0">
                <a:latin typeface="+mn-lt"/>
                <a:ea typeface="ＭＳ Ｐゴシック" charset="-128"/>
                <a:cs typeface="ＭＳ Ｐゴシック" charset="-128"/>
              </a:rPr>
              <a:t>* This research was conducted during the period 2010-2016, at the BIOTEC </a:t>
            </a:r>
            <a:r>
              <a:rPr lang="en-GB" sz="1600" i="1" kern="0" dirty="0" err="1" smtClean="0">
                <a:latin typeface="+mn-lt"/>
                <a:ea typeface="ＭＳ Ｐゴシック" charset="-128"/>
                <a:cs typeface="ＭＳ Ｐゴシック" charset="-128"/>
              </a:rPr>
              <a:t>center</a:t>
            </a:r>
            <a:r>
              <a:rPr lang="en-GB" sz="1600" i="1" kern="0" dirty="0" smtClean="0">
                <a:latin typeface="+mn-lt"/>
                <a:ea typeface="ＭＳ Ｐゴシック" charset="-128"/>
                <a:cs typeface="ＭＳ Ｐゴシック" charset="-128"/>
              </a:rPr>
              <a:t>, of TU Dresden, Dresden, Germany, and was funded by DFG, BMBF, and EU research projects/programs</a:t>
            </a: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81" y="5291811"/>
            <a:ext cx="3258019" cy="1017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07" y="5095714"/>
            <a:ext cx="2348385" cy="14789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de-DE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7327" y="6381328"/>
            <a:ext cx="750257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71550" y="692696"/>
            <a:ext cx="7985125" cy="5808138"/>
          </a:xfrm>
        </p:spPr>
        <p:txBody>
          <a:bodyPr/>
          <a:lstStyle/>
          <a:p>
            <a:r>
              <a:rPr lang="en-GB" sz="1400" b="1" dirty="0" smtClean="0"/>
              <a:t>Annotate all of the textual resources (e.g., clinical trials, patents, database entries, ontology definitions, scientific abstracts, gene functions) with ontological concepts</a:t>
            </a:r>
          </a:p>
          <a:p>
            <a:pPr marL="0" indent="0">
              <a:buNone/>
            </a:pPr>
            <a:endParaRPr lang="en-GB" sz="1400" b="1" dirty="0"/>
          </a:p>
          <a:p>
            <a:r>
              <a:rPr lang="en-GB" sz="1400" b="1" dirty="0" smtClean="0"/>
              <a:t>Unify/integrate the annotated information</a:t>
            </a:r>
          </a:p>
          <a:p>
            <a:pPr marL="0" indent="0">
              <a:buNone/>
            </a:pPr>
            <a:endParaRPr lang="en-GB" sz="1400" b="1" dirty="0" smtClean="0"/>
          </a:p>
          <a:p>
            <a:r>
              <a:rPr lang="en-GB" sz="1400" b="1" dirty="0" smtClean="0"/>
              <a:t>Focus on Drugs, Targets (Genes and their products), Diseases</a:t>
            </a:r>
          </a:p>
          <a:p>
            <a:endParaRPr lang="en-GB" sz="1400" b="1" dirty="0"/>
          </a:p>
          <a:p>
            <a:r>
              <a:rPr lang="en-GB" sz="1400" b="1" dirty="0" smtClean="0"/>
              <a:t>Use statistical measures such as PMI and chi-square to build entities’ profiles keeping the most important terms that describe each drug and each gene (alternatively, word vectors, deep learning, recurrent neural nets with skip-grams)</a:t>
            </a:r>
          </a:p>
          <a:p>
            <a:endParaRPr lang="en-GB" sz="1400" b="1" dirty="0"/>
          </a:p>
          <a:p>
            <a:r>
              <a:rPr lang="en-GB" sz="1400" b="1" dirty="0" smtClean="0"/>
              <a:t>Use measures of semantic relatedness to compute the pairwise similarity of drug and gene profiles</a:t>
            </a:r>
          </a:p>
          <a:p>
            <a:endParaRPr lang="en-GB" sz="1400" b="1" dirty="0"/>
          </a:p>
          <a:p>
            <a:r>
              <a:rPr lang="en-GB" sz="1400" b="1" dirty="0" smtClean="0"/>
              <a:t>Rank the most associated genes for each drug</a:t>
            </a:r>
          </a:p>
          <a:p>
            <a:endParaRPr lang="en-GB" sz="1400" b="1" dirty="0"/>
          </a:p>
          <a:p>
            <a:r>
              <a:rPr lang="en-GB" sz="1400" b="1" dirty="0" smtClean="0"/>
              <a:t>Verbalize the connections/relations </a:t>
            </a:r>
          </a:p>
          <a:p>
            <a:endParaRPr lang="en-GB" sz="1400" b="1" dirty="0"/>
          </a:p>
          <a:p>
            <a:r>
              <a:rPr lang="en-GB" sz="1400" b="1" dirty="0" smtClean="0"/>
              <a:t>Allow expert biologists/clinical doctors to review and reject obvious false positives</a:t>
            </a:r>
          </a:p>
          <a:p>
            <a:endParaRPr lang="en-GB" sz="1400" b="1" dirty="0"/>
          </a:p>
          <a:p>
            <a:r>
              <a:rPr lang="en-GB" sz="1400" b="1" dirty="0" smtClean="0"/>
              <a:t>Manually/Automatically collect supporting evidence for the remaining top-ranked pairs; Suggest Drug repositioning of that drug via this target (gene) for the indications participating in the profiles</a:t>
            </a:r>
          </a:p>
          <a:p>
            <a:endParaRPr lang="en-GB" sz="1400" b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1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</a:t>
            </a:r>
            <a:endParaRPr lang="de-D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 rot="16200000">
            <a:off x="-1412160" y="3114501"/>
            <a:ext cx="538152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tabLst/>
              <a:defRPr/>
            </a:pPr>
            <a:r>
              <a:rPr lang="en-US" sz="1400" kern="0" dirty="0" smtClean="0">
                <a:latin typeface="+mn-lt"/>
                <a:ea typeface="ＭＳ Ｐゴシック" charset="-128"/>
                <a:cs typeface="ＭＳ Ｐゴシック" charset="-128"/>
              </a:rPr>
              <a:t>M. </a:t>
            </a:r>
            <a:r>
              <a:rPr lang="en-US" sz="1400" kern="0" dirty="0" err="1" smtClean="0">
                <a:latin typeface="+mn-lt"/>
                <a:ea typeface="ＭＳ Ｐゴシック" charset="-128"/>
                <a:cs typeface="ＭＳ Ｐゴシック" charset="-128"/>
              </a:rPr>
              <a:t>Kissa</a:t>
            </a:r>
            <a:r>
              <a:rPr lang="en-US" sz="1400" kern="0" dirty="0" smtClean="0">
                <a:latin typeface="+mn-lt"/>
                <a:ea typeface="ＭＳ Ｐゴシック" charset="-128"/>
                <a:cs typeface="ＭＳ Ｐゴシック" charset="-128"/>
              </a:rPr>
              <a:t>, G. </a:t>
            </a:r>
            <a:r>
              <a:rPr lang="en-US" sz="1400" kern="0" dirty="0" err="1" smtClean="0">
                <a:latin typeface="+mn-lt"/>
                <a:ea typeface="ＭＳ Ｐゴシック" charset="-128"/>
                <a:cs typeface="ＭＳ Ｐゴシック" charset="-128"/>
              </a:rPr>
              <a:t>Tsatsaronis</a:t>
            </a:r>
            <a:r>
              <a:rPr lang="en-US" sz="1400" kern="0" dirty="0" smtClean="0">
                <a:latin typeface="+mn-lt"/>
                <a:ea typeface="ＭＳ Ｐゴシック" charset="-128"/>
                <a:cs typeface="ＭＳ Ｐゴシック" charset="-128"/>
              </a:rPr>
              <a:t>, M. Schroeder. “Prediction of drug-gene associations via ontological profile similarity with application to drug repositioning”, Elsevier Methods, In Press, 2015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DD7D"/>
              </a:buClr>
              <a:buFontTx/>
              <a:buBlip>
                <a:blip r:embed="rId2"/>
              </a:buBlip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7327" y="6381328"/>
            <a:ext cx="750257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6" name="Picture 5" descr="Exampl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8525" y="1412776"/>
            <a:ext cx="7037931" cy="326884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Potential</a:t>
            </a:r>
            <a:endParaRPr lang="de-D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 rot="16200000">
            <a:off x="-1412160" y="3114501"/>
            <a:ext cx="538152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tabLst/>
              <a:defRPr/>
            </a:pPr>
            <a:r>
              <a:rPr lang="en-US" sz="1400" kern="0" dirty="0" smtClean="0">
                <a:latin typeface="+mn-lt"/>
                <a:ea typeface="ＭＳ Ｐゴシック" charset="-128"/>
                <a:cs typeface="ＭＳ Ｐゴシック" charset="-128"/>
              </a:rPr>
              <a:t>M. </a:t>
            </a:r>
            <a:r>
              <a:rPr lang="en-US" sz="1400" kern="0" dirty="0" err="1" smtClean="0">
                <a:latin typeface="+mn-lt"/>
                <a:ea typeface="ＭＳ Ｐゴシック" charset="-128"/>
                <a:cs typeface="ＭＳ Ｐゴシック" charset="-128"/>
              </a:rPr>
              <a:t>Kissa</a:t>
            </a:r>
            <a:r>
              <a:rPr lang="en-US" sz="1400" kern="0" dirty="0" smtClean="0">
                <a:latin typeface="+mn-lt"/>
                <a:ea typeface="ＭＳ Ｐゴシック" charset="-128"/>
                <a:cs typeface="ＭＳ Ｐゴシック" charset="-128"/>
              </a:rPr>
              <a:t>, G. </a:t>
            </a:r>
            <a:r>
              <a:rPr lang="en-US" sz="1400" kern="0" dirty="0" err="1" smtClean="0">
                <a:latin typeface="+mn-lt"/>
                <a:ea typeface="ＭＳ Ｐゴシック" charset="-128"/>
                <a:cs typeface="ＭＳ Ｐゴシック" charset="-128"/>
              </a:rPr>
              <a:t>Tsatsaronis</a:t>
            </a:r>
            <a:r>
              <a:rPr lang="en-US" sz="1400" kern="0" dirty="0" smtClean="0">
                <a:latin typeface="+mn-lt"/>
                <a:ea typeface="ＭＳ Ｐゴシック" charset="-128"/>
                <a:cs typeface="ＭＳ Ｐゴシック" charset="-128"/>
              </a:rPr>
              <a:t>, M. Schroeder. “Prediction of drug-gene associations via ontological profile similarity with application to drug repositioning”, Elsevier Methods, In Press, 2015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DD7D"/>
              </a:buClr>
              <a:buFontTx/>
              <a:buBlip>
                <a:blip r:embed="rId2"/>
              </a:buBlip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7327" y="6381328"/>
            <a:ext cx="750257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11" name="Picture 10" descr="Exampl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275" y="1340768"/>
            <a:ext cx="7188213" cy="430618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Bottleneck: Open Challenges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908720"/>
            <a:ext cx="7985125" cy="4951412"/>
          </a:xfrm>
        </p:spPr>
        <p:txBody>
          <a:bodyPr/>
          <a:lstStyle/>
          <a:p>
            <a:r>
              <a:rPr lang="en-US" sz="1800" dirty="0" smtClean="0"/>
              <a:t>Verbalizing datasets (assays, microarray experiments) and ontologies and integrate them</a:t>
            </a:r>
            <a:endParaRPr lang="de-DE" sz="18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7327" y="6381328"/>
            <a:ext cx="750257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71549" y="1876605"/>
            <a:ext cx="7985125" cy="76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77777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77777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77777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777777"/>
                </a:solidFill>
                <a:latin typeface="+mn-lt"/>
              </a:defRPr>
            </a:lvl9pPr>
          </a:lstStyle>
          <a:p>
            <a:r>
              <a:rPr lang="en-US" sz="1800" kern="0" smtClean="0"/>
              <a:t>Create models that produce results with biological interpretations</a:t>
            </a:r>
            <a:endParaRPr lang="de-DE" sz="1800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  <p:pic>
        <p:nvPicPr>
          <p:cNvPr id="15" name="Picture 2" descr="C:\Users\Maria\Desktop\Hybris2\conne_c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65155"/>
            <a:ext cx="3619464" cy="350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Bottleneck: Complexity</a:t>
            </a:r>
            <a:endParaRPr lang="de-D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7327" y="6381328"/>
            <a:ext cx="750257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  <p:pic>
        <p:nvPicPr>
          <p:cNvPr id="16" name="Picture 2" descr="C:\Users\Maria\Desktop\Hybris2_20.11.13\cAMP_Pathway_6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4680520" cy="56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Take Home Messages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925860"/>
            <a:ext cx="7985125" cy="4951412"/>
          </a:xfrm>
        </p:spPr>
        <p:txBody>
          <a:bodyPr/>
          <a:lstStyle/>
          <a:p>
            <a:r>
              <a:rPr lang="en-US" sz="1800" dirty="0" smtClean="0"/>
              <a:t>Semantic integration and data/text mining already provide helpful novel tools and services to researchers.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 We are experiencing the transition to the era of automated hypothesis generation and validation!</a:t>
            </a:r>
          </a:p>
          <a:p>
            <a:endParaRPr lang="en-GB" sz="1800" dirty="0"/>
          </a:p>
          <a:p>
            <a:r>
              <a:rPr lang="en-GB" sz="1800" dirty="0" smtClean="0"/>
              <a:t>Key challenges are:</a:t>
            </a:r>
          </a:p>
          <a:p>
            <a:pPr lvl="1"/>
            <a:r>
              <a:rPr lang="en-GB" sz="1400" b="1" dirty="0" smtClean="0"/>
              <a:t>Integration of the heterogeneous data sources</a:t>
            </a:r>
            <a:endParaRPr lang="en-GB" sz="1800" b="1" dirty="0" smtClean="0"/>
          </a:p>
          <a:p>
            <a:pPr lvl="1"/>
            <a:r>
              <a:rPr lang="en-GB" sz="1400" b="1" dirty="0" smtClean="0"/>
              <a:t>Interpretation of models and predictions</a:t>
            </a:r>
          </a:p>
          <a:p>
            <a:pPr lvl="1"/>
            <a:r>
              <a:rPr lang="en-GB" sz="1400" b="1" dirty="0" smtClean="0"/>
              <a:t>Human expertise on how to link resources, and what features to use for the model learning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7327" y="6381328"/>
            <a:ext cx="750257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1720" y="1412776"/>
            <a:ext cx="5616550" cy="7280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/>
                <a:cs typeface="ＭＳ Ｐゴシック"/>
              </a:rPr>
              <a:t>Thank you very much for your attention!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/>
              <a:cs typeface="ＭＳ Ｐゴシック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55776" y="4434571"/>
            <a:ext cx="4752528" cy="74868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DD7D"/>
              </a:buClr>
              <a:defRPr/>
            </a:pPr>
            <a:r>
              <a:rPr lang="en-GB" sz="3200" kern="0" dirty="0" smtClean="0">
                <a:latin typeface="+mn-lt"/>
                <a:ea typeface="ＭＳ Ｐゴシック" charset="-128"/>
                <a:cs typeface="ＭＳ Ｐゴシック" charset="-128"/>
              </a:rPr>
              <a:t>Questions / Discussion</a:t>
            </a:r>
            <a:endParaRPr lang="en-GB" sz="1600" kern="0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pic>
        <p:nvPicPr>
          <p:cNvPr id="8" name="Picture 7" descr="questionmar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140843"/>
            <a:ext cx="2143125" cy="2143125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0" y="6381328"/>
            <a:ext cx="571472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6287" y="188913"/>
            <a:ext cx="7235205" cy="442912"/>
          </a:xfrm>
        </p:spPr>
        <p:txBody>
          <a:bodyPr/>
          <a:lstStyle/>
          <a:p>
            <a:r>
              <a:rPr lang="en-US" dirty="0" smtClean="0"/>
              <a:t>Can we exploit all this information? The life circle of TDM</a:t>
            </a:r>
            <a:endParaRPr lang="de-D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352" y="6381328"/>
            <a:ext cx="693936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8059" y="1052736"/>
            <a:ext cx="8288810" cy="4467225"/>
            <a:chOff x="818059" y="1052736"/>
            <a:chExt cx="8288810" cy="446722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483768" y="1438499"/>
              <a:ext cx="4537126" cy="1066800"/>
            </a:xfrm>
            <a:prstGeom prst="rect">
              <a:avLst/>
            </a:prstGeom>
            <a:gradFill rotWithShape="0">
              <a:gsLst>
                <a:gs pos="0">
                  <a:srgbClr val="2A2A7E"/>
                </a:gs>
                <a:gs pos="100000">
                  <a:srgbClr val="9292B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it-IT" sz="2000" b="1" dirty="0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    	</a:t>
              </a:r>
              <a:r>
                <a:rPr lang="it-IT" sz="2000" b="1" i="1" dirty="0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Unstructured Text</a:t>
              </a:r>
            </a:p>
            <a:p>
              <a:pPr eaLnBrk="0" hangingPunct="0"/>
              <a:r>
                <a:rPr lang="it-IT" sz="2000" b="1" dirty="0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(implicit knowledge)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151331" y="3767361"/>
              <a:ext cx="5036250" cy="1752600"/>
            </a:xfrm>
            <a:prstGeom prst="leftArrow">
              <a:avLst>
                <a:gd name="adj1" fmla="val 50000"/>
                <a:gd name="adj2" fmla="val 77717"/>
              </a:avLst>
            </a:prstGeom>
            <a:gradFill rotWithShape="0">
              <a:gsLst>
                <a:gs pos="0">
                  <a:srgbClr val="990000"/>
                </a:gs>
                <a:gs pos="100000">
                  <a:srgbClr val="CD838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it-IT" sz="2000" b="1" i="1" dirty="0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 Structured content</a:t>
              </a:r>
              <a:r>
                <a:rPr lang="it-IT" sz="2000" b="1" dirty="0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	</a:t>
              </a:r>
            </a:p>
            <a:p>
              <a:pPr eaLnBrk="0" hangingPunct="0"/>
              <a:r>
                <a:rPr lang="it-IT" sz="2000" b="1" dirty="0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(explicit knowledge)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420694" y="1424211"/>
              <a:ext cx="3598862" cy="3598863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2400">
                <a:latin typeface="Tahoma" charset="0"/>
                <a:ea typeface="Arial" charset="0"/>
                <a:cs typeface="Arial" charset="0"/>
              </a:endParaRP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6463681" y="2500536"/>
              <a:ext cx="1547812" cy="1439863"/>
              <a:chOff x="3648" y="2112"/>
              <a:chExt cx="975" cy="907"/>
            </a:xfrm>
          </p:grpSpPr>
          <p:sp>
            <p:nvSpPr>
              <p:cNvPr id="31" name="Oval 10"/>
              <p:cNvSpPr>
                <a:spLocks noChangeArrowheads="1"/>
              </p:cNvSpPr>
              <p:nvPr/>
            </p:nvSpPr>
            <p:spPr bwMode="auto">
              <a:xfrm>
                <a:off x="3648" y="2112"/>
                <a:ext cx="974" cy="907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Text Box 11"/>
              <p:cNvSpPr txBox="1">
                <a:spLocks noChangeArrowheads="1"/>
              </p:cNvSpPr>
              <p:nvPr/>
            </p:nvSpPr>
            <p:spPr bwMode="auto">
              <a:xfrm>
                <a:off x="3696" y="2285"/>
                <a:ext cx="92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it-IT" sz="1200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6887544" y="1052736"/>
              <a:ext cx="985837" cy="1676400"/>
              <a:chOff x="3915" y="1200"/>
              <a:chExt cx="621" cy="1056"/>
            </a:xfrm>
          </p:grpSpPr>
          <p:sp>
            <p:nvSpPr>
              <p:cNvPr id="29" name="AutoShape 13"/>
              <p:cNvSpPr>
                <a:spLocks noChangeArrowheads="1"/>
              </p:cNvSpPr>
              <p:nvPr/>
            </p:nvSpPr>
            <p:spPr bwMode="auto">
              <a:xfrm rot="5400000">
                <a:off x="3816" y="1536"/>
                <a:ext cx="1056" cy="384"/>
              </a:xfrm>
              <a:prstGeom prst="triangle">
                <a:avLst>
                  <a:gd name="adj" fmla="val 51292"/>
                </a:avLst>
              </a:prstGeom>
              <a:gradFill rotWithShape="0">
                <a:gsLst>
                  <a:gs pos="0">
                    <a:srgbClr val="CCFFFF">
                      <a:gamma/>
                      <a:shade val="46275"/>
                      <a:invGamma/>
                    </a:srgbClr>
                  </a:gs>
                  <a:gs pos="100000">
                    <a:srgbClr val="CCFF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3915" y="1443"/>
                <a:ext cx="243" cy="672"/>
              </a:xfrm>
              <a:prstGeom prst="rect">
                <a:avLst/>
              </a:prstGeom>
              <a:gradFill rotWithShape="0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onstantia" pitchFamily="18" charset="0"/>
                </a:endParaRPr>
              </a:p>
            </p:txBody>
          </p:sp>
        </p:grp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 rot="24888">
              <a:off x="7582869" y="2190974"/>
              <a:ext cx="152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 b="1">
                  <a:latin typeface="Tahoma" pitchFamily="34" charset="0"/>
                  <a:cs typeface="Arial" pitchFamily="34" charset="0"/>
                </a:rPr>
                <a:t>Information</a:t>
              </a:r>
            </a:p>
            <a:p>
              <a:pPr algn="ctr" eaLnBrk="0" hangingPunct="0"/>
              <a:r>
                <a:rPr lang="it-IT" sz="1200" b="1">
                  <a:latin typeface="Tahoma" pitchFamily="34" charset="0"/>
                  <a:cs typeface="Arial" pitchFamily="34" charset="0"/>
                </a:rPr>
                <a:t>extraction</a:t>
              </a:r>
            </a:p>
          </p:txBody>
        </p:sp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7330456" y="3514949"/>
              <a:ext cx="785813" cy="1676400"/>
              <a:chOff x="4194" y="2751"/>
              <a:chExt cx="495" cy="1056"/>
            </a:xfrm>
          </p:grpSpPr>
          <p:sp>
            <p:nvSpPr>
              <p:cNvPr id="27" name="AutoShape 17"/>
              <p:cNvSpPr>
                <a:spLocks noChangeArrowheads="1"/>
              </p:cNvSpPr>
              <p:nvPr/>
            </p:nvSpPr>
            <p:spPr bwMode="auto">
              <a:xfrm rot="14713489" flipH="1">
                <a:off x="3858" y="3087"/>
                <a:ext cx="1056" cy="384"/>
              </a:xfrm>
              <a:prstGeom prst="triangle">
                <a:avLst>
                  <a:gd name="adj" fmla="val 51292"/>
                </a:avLst>
              </a:prstGeom>
              <a:gradFill rotWithShape="0">
                <a:gsLst>
                  <a:gs pos="0">
                    <a:srgbClr val="CCFFFF">
                      <a:gamma/>
                      <a:shade val="84706"/>
                      <a:invGamma/>
                    </a:srgbClr>
                  </a:gs>
                  <a:gs pos="100000">
                    <a:srgbClr val="CC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77251" dir="5967739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 rot="-1440381">
                <a:off x="4545" y="2838"/>
                <a:ext cx="144" cy="672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onstantia" pitchFamily="18" charset="0"/>
                </a:endParaRPr>
              </a:p>
            </p:txBody>
          </p:sp>
        </p:grp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 rot="6934526">
              <a:off x="5551662" y="1964755"/>
              <a:ext cx="757238" cy="1676400"/>
              <a:chOff x="4323" y="2229"/>
              <a:chExt cx="477" cy="1056"/>
            </a:xfrm>
          </p:grpSpPr>
          <p:sp>
            <p:nvSpPr>
              <p:cNvPr id="25" name="AutoShape 20"/>
              <p:cNvSpPr>
                <a:spLocks noChangeArrowheads="1"/>
              </p:cNvSpPr>
              <p:nvPr/>
            </p:nvSpPr>
            <p:spPr bwMode="auto">
              <a:xfrm rot="14713489" flipH="1">
                <a:off x="3987" y="2565"/>
                <a:ext cx="1056" cy="384"/>
              </a:xfrm>
              <a:prstGeom prst="triangle">
                <a:avLst>
                  <a:gd name="adj" fmla="val 51292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77251" dir="5967739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 rot="-1440381">
                <a:off x="4656" y="2343"/>
                <a:ext cx="144" cy="672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onstantia" pitchFamily="18" charset="0"/>
                </a:endParaRPr>
              </a:p>
            </p:txBody>
          </p:sp>
        </p:grp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818059" y="1412776"/>
              <a:ext cx="1593701" cy="1281430"/>
              <a:chOff x="3696" y="1152"/>
              <a:chExt cx="1536" cy="1239"/>
            </a:xfrm>
          </p:grpSpPr>
          <p:sp>
            <p:nvSpPr>
              <p:cNvPr id="2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696" y="1152"/>
                <a:ext cx="1536" cy="1239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-1" y="8613"/>
                      <a:pt x="-1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4" y="13940"/>
                      <a:pt x="474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299"/>
                      <a:pt x="6247" y="20299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6"/>
                      <a:pt x="11036" y="21596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6"/>
                      <a:pt x="15802" y="18946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-1"/>
                      <a:pt x="16758" y="-1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-1"/>
                      <a:pt x="13174" y="-1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49"/>
                      <a:pt x="9358" y="649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1"/>
                      <a:pt x="5288" y="1971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09"/>
                      <a:pt x="2172" y="13109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/>
              <a:lstStyle/>
              <a:p>
                <a:pPr algn="ctr" eaLnBrk="0" fontAlgn="auto" hangingPunct="0">
                  <a:spcBef>
                    <a:spcPct val="20000"/>
                  </a:spcBef>
                  <a:spcAft>
                    <a:spcPts val="0"/>
                  </a:spcAft>
                  <a:buSzPct val="80000"/>
                  <a:buFont typeface="Wingdings" charset="2"/>
                  <a:buNone/>
                  <a:defRPr/>
                </a:pPr>
                <a:endParaRPr lang="it-IT" b="1">
                  <a:solidFill>
                    <a:srgbClr val="2A2A7E"/>
                  </a:solidFill>
                  <a:latin typeface="Tahoma" charset="0"/>
                  <a:ea typeface="Arial" charset="0"/>
                  <a:cs typeface="Arial" charset="0"/>
                </a:endParaRPr>
              </a:p>
            </p:txBody>
          </p:sp>
          <p:pic>
            <p:nvPicPr>
              <p:cNvPr id="22" name="Picture 24" descr="BS01060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80" y="1296"/>
                <a:ext cx="528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5" descr="BS00554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16" y="1392"/>
                <a:ext cx="565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6" descr="HH0062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84" y="1776"/>
                <a:ext cx="774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Picture 27" descr="hyper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4136" y="4119538"/>
              <a:ext cx="1371600" cy="1109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 rot="21588593">
              <a:off x="7798769" y="3594324"/>
              <a:ext cx="107950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 b="1">
                  <a:latin typeface="Tahoma" pitchFamily="34" charset="0"/>
                  <a:cs typeface="Arial" pitchFamily="34" charset="0"/>
                </a:rPr>
                <a:t>Semantic metadata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 rot="24888">
              <a:off x="5350844" y="3199036"/>
              <a:ext cx="12969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 b="1">
                  <a:latin typeface="Tahoma" pitchFamily="34" charset="0"/>
                  <a:cs typeface="Arial" pitchFamily="34" charset="0"/>
                </a:rPr>
                <a:t>Knowledge </a:t>
              </a:r>
            </a:p>
            <a:p>
              <a:pPr algn="ctr" eaLnBrk="0" hangingPunct="0"/>
              <a:r>
                <a:rPr lang="it-IT" sz="1200" b="1">
                  <a:latin typeface="Tahoma" pitchFamily="34" charset="0"/>
                  <a:cs typeface="Arial" pitchFamily="34" charset="0"/>
                </a:rPr>
                <a:t>Discovery</a:t>
              </a: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 rot="21588593">
              <a:off x="5998544" y="1903636"/>
              <a:ext cx="15113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 b="1">
                  <a:latin typeface="Tahoma" pitchFamily="34" charset="0"/>
                  <a:cs typeface="Arial" pitchFamily="34" charset="0"/>
                </a:rPr>
                <a:t>Information</a:t>
              </a:r>
            </a:p>
            <a:p>
              <a:pPr algn="ctr" eaLnBrk="0" hangingPunct="0"/>
              <a:r>
                <a:rPr lang="it-IT" sz="1200" b="1">
                  <a:latin typeface="Tahoma" pitchFamily="34" charset="0"/>
                  <a:cs typeface="Arial" pitchFamily="34" charset="0"/>
                </a:rPr>
                <a:t>Retrieval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 rot="10703505" flipV="1">
              <a:off x="5850906" y="3989611"/>
              <a:ext cx="1512888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1200" b="1">
                  <a:latin typeface="Tahoma" pitchFamily="34" charset="0"/>
                  <a:cs typeface="Arial" pitchFamily="34" charset="0"/>
                </a:rPr>
                <a:t>Semantic </a:t>
              </a:r>
            </a:p>
            <a:p>
              <a:pPr algn="ctr" eaLnBrk="0" hangingPunct="0"/>
              <a:r>
                <a:rPr lang="it-IT" sz="1200" b="1">
                  <a:latin typeface="Tahoma" pitchFamily="34" charset="0"/>
                  <a:cs typeface="Arial" pitchFamily="34" charset="0"/>
                </a:rPr>
                <a:t>Search/ </a:t>
              </a:r>
            </a:p>
            <a:p>
              <a:pPr algn="ctr" eaLnBrk="0" hangingPunct="0"/>
              <a:r>
                <a:rPr lang="it-IT" sz="1200" b="1">
                  <a:latin typeface="Tahoma" pitchFamily="34" charset="0"/>
                  <a:cs typeface="Arial" pitchFamily="34" charset="0"/>
                </a:rPr>
                <a:t>Data Mining</a:t>
              </a:r>
            </a:p>
          </p:txBody>
        </p: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03/11/2016,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Drug Repositioning; evidence</a:t>
            </a:r>
            <a:endParaRPr lang="de-D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 rot="16200000">
            <a:off x="-1412160" y="3114501"/>
            <a:ext cx="538152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tabLst/>
              <a:defRPr/>
            </a:pPr>
            <a:r>
              <a:rPr lang="en-US" sz="1400" kern="0" dirty="0" smtClean="0">
                <a:latin typeface="+mn-lt"/>
                <a:ea typeface="ＭＳ Ｐゴシック" charset="-128"/>
                <a:cs typeface="ＭＳ Ｐゴシック" charset="-128"/>
              </a:rPr>
              <a:t>M. </a:t>
            </a:r>
            <a:r>
              <a:rPr lang="en-US" sz="1400" kern="0" dirty="0" err="1" smtClean="0">
                <a:latin typeface="+mn-lt"/>
                <a:ea typeface="ＭＳ Ｐゴシック" charset="-128"/>
                <a:cs typeface="ＭＳ Ｐゴシック" charset="-128"/>
              </a:rPr>
              <a:t>Kissa</a:t>
            </a:r>
            <a:r>
              <a:rPr lang="en-US" sz="1400" kern="0" dirty="0" smtClean="0">
                <a:latin typeface="+mn-lt"/>
                <a:ea typeface="ＭＳ Ｐゴシック" charset="-128"/>
                <a:cs typeface="ＭＳ Ｐゴシック" charset="-128"/>
              </a:rPr>
              <a:t>, G. </a:t>
            </a:r>
            <a:r>
              <a:rPr lang="en-US" sz="1400" kern="0" dirty="0" err="1" smtClean="0">
                <a:latin typeface="+mn-lt"/>
                <a:ea typeface="ＭＳ Ｐゴシック" charset="-128"/>
                <a:cs typeface="ＭＳ Ｐゴシック" charset="-128"/>
              </a:rPr>
              <a:t>Tsatsaronis</a:t>
            </a:r>
            <a:r>
              <a:rPr lang="en-US" sz="1400" kern="0" dirty="0" smtClean="0">
                <a:latin typeface="+mn-lt"/>
                <a:ea typeface="ＭＳ Ｐゴシック" charset="-128"/>
                <a:cs typeface="ＭＳ Ｐゴシック" charset="-128"/>
              </a:rPr>
              <a:t>, M. Schroeder. “Prediction of drug-gene associations via ontological profile similarity with application to drug repositioning”, Elsevier Methods, In Press, 2015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DD7D"/>
              </a:buClr>
              <a:buFontTx/>
              <a:buBlip>
                <a:blip r:embed="rId2"/>
              </a:buBlip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7327" y="6381328"/>
            <a:ext cx="750257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10" name="Picture 9" descr="Exampl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999801"/>
            <a:ext cx="7024834" cy="486397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03/11/2016,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913"/>
            <a:ext cx="7848872" cy="442912"/>
          </a:xfrm>
        </p:spPr>
        <p:txBody>
          <a:bodyPr/>
          <a:lstStyle/>
          <a:p>
            <a:r>
              <a:rPr lang="en-US" dirty="0" smtClean="0"/>
              <a:t>Application: Drug Repositioning; performance</a:t>
            </a:r>
            <a:endParaRPr lang="de-D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 rot="16200000">
            <a:off x="-1412160" y="3114501"/>
            <a:ext cx="538152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tabLst/>
              <a:defRPr/>
            </a:pPr>
            <a:r>
              <a:rPr lang="en-US" sz="1400" kern="0" dirty="0" smtClean="0">
                <a:latin typeface="+mn-lt"/>
                <a:ea typeface="ＭＳ Ｐゴシック" charset="-128"/>
                <a:cs typeface="ＭＳ Ｐゴシック" charset="-128"/>
              </a:rPr>
              <a:t>M. </a:t>
            </a:r>
            <a:r>
              <a:rPr lang="en-US" sz="1400" kern="0" dirty="0" err="1" smtClean="0">
                <a:latin typeface="+mn-lt"/>
                <a:ea typeface="ＭＳ Ｐゴシック" charset="-128"/>
                <a:cs typeface="ＭＳ Ｐゴシック" charset="-128"/>
              </a:rPr>
              <a:t>Kissa</a:t>
            </a:r>
            <a:r>
              <a:rPr lang="en-US" sz="1400" kern="0" dirty="0" smtClean="0">
                <a:latin typeface="+mn-lt"/>
                <a:ea typeface="ＭＳ Ｐゴシック" charset="-128"/>
                <a:cs typeface="ＭＳ Ｐゴシック" charset="-128"/>
              </a:rPr>
              <a:t>, G. </a:t>
            </a:r>
            <a:r>
              <a:rPr lang="en-US" sz="1400" kern="0" dirty="0" err="1" smtClean="0">
                <a:latin typeface="+mn-lt"/>
                <a:ea typeface="ＭＳ Ｐゴシック" charset="-128"/>
                <a:cs typeface="ＭＳ Ｐゴシック" charset="-128"/>
              </a:rPr>
              <a:t>Tsatsaronis</a:t>
            </a:r>
            <a:r>
              <a:rPr lang="en-US" sz="1400" kern="0" dirty="0" smtClean="0">
                <a:latin typeface="+mn-lt"/>
                <a:ea typeface="ＭＳ Ｐゴシック" charset="-128"/>
                <a:cs typeface="ＭＳ Ｐゴシック" charset="-128"/>
              </a:rPr>
              <a:t>, M. Schroeder. “Prediction of drug-gene associations via ontological profile similarity with application to drug repositioning”, Elsevier Methods, In Press, 2015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DD7D"/>
              </a:buClr>
              <a:buFontTx/>
              <a:buBlip>
                <a:blip r:embed="rId3"/>
              </a:buBlip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D7D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7327" y="6381328"/>
            <a:ext cx="750257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10" name="Picture 9" descr="Example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6008" y="897799"/>
            <a:ext cx="7020448" cy="526750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03/11/2016,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hteck 8"/>
          <p:cNvSpPr>
            <a:spLocks noChangeArrowheads="1"/>
          </p:cNvSpPr>
          <p:nvPr/>
        </p:nvSpPr>
        <p:spPr bwMode="auto">
          <a:xfrm>
            <a:off x="1905000" y="5416550"/>
            <a:ext cx="5922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de-DE" sz="1800" dirty="0">
                <a:solidFill>
                  <a:srgbClr val="001D4B"/>
                </a:solidFill>
                <a:latin typeface="Verdana" pitchFamily="34" charset="0"/>
              </a:rPr>
              <a:t>Costs for one drug: $500 million - $2,000 million </a:t>
            </a:r>
          </a:p>
          <a:p>
            <a:pPr algn="r" eaLnBrk="1" hangingPunct="1"/>
            <a:r>
              <a:rPr lang="en-US" altLang="de-DE" sz="1800" dirty="0">
                <a:solidFill>
                  <a:srgbClr val="001D4B"/>
                </a:solidFill>
                <a:latin typeface="Verdana" pitchFamily="34" charset="0"/>
              </a:rPr>
              <a:t>[Adams and </a:t>
            </a:r>
            <a:r>
              <a:rPr lang="en-US" altLang="de-DE" sz="1800" dirty="0" err="1">
                <a:solidFill>
                  <a:srgbClr val="001D4B"/>
                </a:solidFill>
                <a:latin typeface="Verdana" pitchFamily="34" charset="0"/>
              </a:rPr>
              <a:t>Brantner</a:t>
            </a:r>
            <a:r>
              <a:rPr lang="en-US" altLang="de-DE" sz="1800" dirty="0">
                <a:solidFill>
                  <a:srgbClr val="001D4B"/>
                </a:solidFill>
                <a:latin typeface="Verdana" pitchFamily="34" charset="0"/>
              </a:rPr>
              <a:t>, 2006]</a:t>
            </a:r>
          </a:p>
        </p:txBody>
      </p:sp>
      <p:sp>
        <p:nvSpPr>
          <p:cNvPr id="4101" name="Rechteck 7"/>
          <p:cNvSpPr>
            <a:spLocks noChangeArrowheads="1"/>
          </p:cNvSpPr>
          <p:nvPr/>
        </p:nvSpPr>
        <p:spPr bwMode="auto">
          <a:xfrm>
            <a:off x="4457700" y="3305175"/>
            <a:ext cx="228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1D4B"/>
                </a:solidFill>
                <a:latin typeface="Verdana" pitchFamily="34" charset="0"/>
              </a:rPr>
              <a:t> </a:t>
            </a:r>
            <a:endParaRPr lang="en-US" altLang="de-DE" b="1"/>
          </a:p>
        </p:txBody>
      </p:sp>
      <p:pic>
        <p:nvPicPr>
          <p:cNvPr id="4102" name="Grafik 8" descr="RDSpendingsVsApprova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71563"/>
            <a:ext cx="3571875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feld 9"/>
          <p:cNvSpPr txBox="1">
            <a:spLocks noChangeArrowheads="1"/>
          </p:cNvSpPr>
          <p:nvPr/>
        </p:nvSpPr>
        <p:spPr bwMode="auto">
          <a:xfrm>
            <a:off x="6215063" y="4662488"/>
            <a:ext cx="2220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2"/>
                </a:solidFill>
                <a:latin typeface="Microsoft Sans Serif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de-DE" sz="1600" dirty="0">
                <a:solidFill>
                  <a:srgbClr val="001D4B"/>
                </a:solidFill>
                <a:latin typeface="Verdana" pitchFamily="34" charset="0"/>
              </a:rPr>
              <a:t>Dove, </a:t>
            </a:r>
            <a:r>
              <a:rPr lang="en-US" altLang="de-DE" sz="1600" i="1" dirty="0">
                <a:solidFill>
                  <a:srgbClr val="001D4B"/>
                </a:solidFill>
                <a:latin typeface="Verdana" pitchFamily="34" charset="0"/>
              </a:rPr>
              <a:t>Nature</a:t>
            </a:r>
            <a:r>
              <a:rPr lang="en-US" altLang="de-DE" sz="1600" dirty="0">
                <a:solidFill>
                  <a:srgbClr val="001D4B"/>
                </a:solidFill>
                <a:latin typeface="Verdana" pitchFamily="34" charset="0"/>
              </a:rPr>
              <a:t>, 2003</a:t>
            </a:r>
            <a:endParaRPr lang="en-US" altLang="de-DE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6288" y="188913"/>
            <a:ext cx="6946900" cy="4429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entury Gothic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77777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77777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77777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77777"/>
                </a:solidFill>
                <a:latin typeface="Century Gothic" pitchFamily="34" charset="0"/>
              </a:defRPr>
            </a:lvl9pPr>
          </a:lstStyle>
          <a:p>
            <a:r>
              <a:rPr lang="en-US" kern="0" dirty="0" smtClean="0"/>
              <a:t>The Problem: Drug Repositioning</a:t>
            </a:r>
            <a:endParaRPr lang="de-DE" kern="0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07504" y="6381328"/>
            <a:ext cx="4572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t>2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4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Potential: TDM in Life Sciences enables us to…</a:t>
            </a:r>
            <a:endParaRPr lang="de-D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107504" y="6381328"/>
            <a:ext cx="4572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6" name="Picture 5" descr="ask_a_ques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74192"/>
            <a:ext cx="2016224" cy="201622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4788024" y="836712"/>
            <a:ext cx="4176464" cy="2520280"/>
          </a:xfrm>
          <a:prstGeom prst="roundRect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55576" y="620688"/>
            <a:ext cx="69469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j-lt"/>
                <a:ea typeface="ＭＳ Ｐゴシック" charset="-128"/>
                <a:cs typeface="ＭＳ Ｐゴシック" charset="-128"/>
              </a:rPr>
              <a:t>a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sk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a question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: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11560" y="3429000"/>
            <a:ext cx="5184576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j-lt"/>
                <a:ea typeface="ＭＳ Ｐゴシック" charset="-128"/>
                <a:cs typeface="ＭＳ Ｐゴシック" charset="-128"/>
              </a:rPr>
              <a:t>a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nd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get back an answer automatically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: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9" descr="getAnans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293096"/>
            <a:ext cx="2180188" cy="185752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753892" y="1545928"/>
            <a:ext cx="4354612" cy="80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Wha</a:t>
            </a:r>
            <a:r>
              <a:rPr lang="en-US" sz="1400" b="1" kern="0" dirty="0" smtClean="0">
                <a:latin typeface="+mj-lt"/>
                <a:ea typeface="ＭＳ Ｐゴシック" charset="-128"/>
                <a:cs typeface="ＭＳ Ｐゴシック" charset="-128"/>
              </a:rPr>
              <a:t>t is the biological role of </a:t>
            </a:r>
            <a:r>
              <a:rPr lang="en-US" sz="14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expansins</a:t>
            </a:r>
            <a:r>
              <a:rPr lang="en-US" sz="1400" b="1" kern="0" dirty="0" smtClean="0">
                <a:latin typeface="+mj-lt"/>
                <a:ea typeface="ＭＳ Ｐゴシック" charset="-128"/>
                <a:cs typeface="ＭＳ Ｐゴシック" charset="-128"/>
              </a:rPr>
              <a:t> in fungi?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788024" y="3933056"/>
            <a:ext cx="4176464" cy="2520280"/>
          </a:xfrm>
          <a:prstGeom prst="roundRect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041924" y="3933056"/>
            <a:ext cx="37785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Expansins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are extracellular proteins that increase plant cell-wall extensibility. These wall-loosening proteins are involved in cell wall extension and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polysacharide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degradation. In fungi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expansins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and </a:t>
            </a:r>
            <a:r>
              <a:rPr kumimoji="0" lang="en-US" sz="14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expansin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-like proteins have been found to localize in the conidian cell wall and are probably involved in cell wall remodeling during germination. 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07504" y="6364560"/>
            <a:ext cx="4572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788024" y="1274192"/>
            <a:ext cx="4176464" cy="1578744"/>
          </a:xfrm>
          <a:prstGeom prst="roundRect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55576" y="620688"/>
            <a:ext cx="69469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j-lt"/>
                <a:ea typeface="ＭＳ Ｐゴシック" charset="-128"/>
                <a:cs typeface="ＭＳ Ｐゴシック" charset="-128"/>
              </a:rPr>
              <a:t>focus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on some specific disease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: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55576" y="2996952"/>
            <a:ext cx="69676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j-lt"/>
                <a:ea typeface="ＭＳ Ｐゴシック" charset="-128"/>
                <a:cs typeface="ＭＳ Ｐゴシック" charset="-128"/>
              </a:rPr>
              <a:t>a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nd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get an automatically generated hypothesis on treatment options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: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834012" y="1628800"/>
            <a:ext cx="2338388" cy="80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Raynaud’s</a:t>
            </a:r>
            <a:r>
              <a:rPr lang="en-US" sz="1400" b="1" kern="0" dirty="0" smtClean="0">
                <a:latin typeface="+mj-lt"/>
                <a:ea typeface="ＭＳ Ｐゴシック" charset="-128"/>
                <a:cs typeface="ＭＳ Ｐゴシック" charset="-128"/>
              </a:rPr>
              <a:t> Syndrome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35896" y="3645024"/>
            <a:ext cx="5328592" cy="2736304"/>
          </a:xfrm>
          <a:prstGeom prst="roundRect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Bild 8"/>
          <p:cNvPicPr>
            <a:picLocks noChangeAspect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>
          <a:xfrm>
            <a:off x="3995936" y="3717032"/>
            <a:ext cx="1080120" cy="792088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5148064" y="3645024"/>
            <a:ext cx="3816424" cy="1584176"/>
          </a:xfrm>
        </p:spPr>
        <p:txBody>
          <a:bodyPr/>
          <a:lstStyle/>
          <a:p>
            <a:pPr>
              <a:buNone/>
            </a:pPr>
            <a:r>
              <a:rPr lang="de-DE" sz="1400" dirty="0" smtClean="0"/>
              <a:t>Fact 1: </a:t>
            </a:r>
            <a:r>
              <a:rPr lang="de-DE" sz="1400" dirty="0" err="1" smtClean="0"/>
              <a:t>Tiejen</a:t>
            </a:r>
            <a:r>
              <a:rPr lang="de-DE" sz="1400" dirty="0" smtClean="0"/>
              <a:t> 1975: </a:t>
            </a:r>
            <a:br>
              <a:rPr lang="de-DE" sz="1400" dirty="0" smtClean="0"/>
            </a:br>
            <a:r>
              <a:rPr lang="en-US" sz="1400" dirty="0" smtClean="0"/>
              <a:t>“patients with </a:t>
            </a:r>
            <a:r>
              <a:rPr lang="en-US" sz="1400" b="1" dirty="0" smtClean="0"/>
              <a:t>Raynaud’s syndrome</a:t>
            </a:r>
            <a:r>
              <a:rPr lang="en-US" sz="1400" dirty="0" smtClean="0"/>
              <a:t>… increased </a:t>
            </a:r>
            <a:r>
              <a:rPr lang="en-US" sz="1400" b="1" dirty="0" smtClean="0"/>
              <a:t>blood viscosity</a:t>
            </a:r>
            <a:r>
              <a:rPr lang="en-US" sz="1400" dirty="0" smtClean="0"/>
              <a:t>”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</a:p>
          <a:p>
            <a:pPr>
              <a:buNone/>
            </a:pPr>
            <a:r>
              <a:rPr lang="en-US" sz="1400" dirty="0" smtClean="0"/>
              <a:t>Fact 2: Woodcock 1984: </a:t>
            </a:r>
            <a:br>
              <a:rPr lang="en-US" sz="1400" dirty="0" smtClean="0"/>
            </a:br>
            <a:r>
              <a:rPr lang="en-US" sz="1400" dirty="0" smtClean="0"/>
              <a:t>“Beneficial effect of </a:t>
            </a:r>
            <a:r>
              <a:rPr lang="en-US" sz="1400" b="1" dirty="0" smtClean="0"/>
              <a:t>fish oil</a:t>
            </a:r>
            <a:r>
              <a:rPr lang="en-US" sz="1400" dirty="0" smtClean="0"/>
              <a:t> on </a:t>
            </a:r>
            <a:r>
              <a:rPr lang="en-US" sz="1400" b="1" dirty="0" smtClean="0"/>
              <a:t>blood viscosity</a:t>
            </a:r>
            <a:r>
              <a:rPr lang="en-US" sz="1400" dirty="0" smtClean="0"/>
              <a:t>”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16" name="Bild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7906" y="4509120"/>
            <a:ext cx="1320158" cy="878505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 bwMode="auto">
          <a:xfrm rot="5400000">
            <a:off x="6148832" y="5293864"/>
            <a:ext cx="374728" cy="504056"/>
          </a:xfrm>
          <a:prstGeom prst="rightArrow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66902" y="5851999"/>
            <a:ext cx="4553570" cy="4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j-lt"/>
                <a:ea typeface="ＭＳ Ｐゴシック" charset="-128"/>
                <a:cs typeface="ＭＳ Ｐゴシック" charset="-128"/>
              </a:rPr>
              <a:t>Hypothesis: Fact 1 + Fact 2: Fish oil as treatment of </a:t>
            </a:r>
            <a:r>
              <a:rPr lang="en-US" sz="14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Raynaud’s</a:t>
            </a:r>
            <a:r>
              <a:rPr lang="en-US" sz="1400" b="1" kern="0" dirty="0" smtClean="0">
                <a:latin typeface="+mj-lt"/>
                <a:ea typeface="ＭＳ Ｐゴシック" charset="-128"/>
                <a:cs typeface="ＭＳ Ｐゴシック" charset="-128"/>
              </a:rPr>
              <a:t> syndrome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9" name="Picture 18" descr="3d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9962" y="1274192"/>
            <a:ext cx="1659870" cy="1659870"/>
          </a:xfrm>
          <a:prstGeom prst="rect">
            <a:avLst/>
          </a:prstGeom>
        </p:spPr>
      </p:pic>
      <p:pic>
        <p:nvPicPr>
          <p:cNvPr id="20" name="Picture 19" descr="3dma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7954" y="4073386"/>
            <a:ext cx="1659870" cy="165987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76288" y="188913"/>
            <a:ext cx="6946900" cy="442912"/>
          </a:xfrm>
        </p:spPr>
        <p:txBody>
          <a:bodyPr/>
          <a:lstStyle/>
          <a:p>
            <a:r>
              <a:rPr lang="en-US" dirty="0"/>
              <a:t>The Potential: TDM </a:t>
            </a:r>
            <a:r>
              <a:rPr lang="en-US" dirty="0" smtClean="0"/>
              <a:t>in Life Sciences enables us to…</a:t>
            </a:r>
            <a:endParaRPr lang="de-DE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07504" y="6364560"/>
            <a:ext cx="4572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47864" y="1063600"/>
            <a:ext cx="5616624" cy="2437408"/>
          </a:xfrm>
          <a:prstGeom prst="roundRect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55576" y="620688"/>
            <a:ext cx="69469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j-lt"/>
                <a:ea typeface="ＭＳ Ｐゴシック" charset="-128"/>
                <a:cs typeface="ＭＳ Ｐゴシック" charset="-128"/>
              </a:rPr>
              <a:t>focus on a scientific field: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55576" y="3501008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j-lt"/>
                <a:ea typeface="ＭＳ Ｐゴシック" charset="-128"/>
                <a:cs typeface="ＭＳ Ｐゴシック" charset="-128"/>
              </a:rPr>
              <a:t>a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nd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get automatically a view on where is research going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: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635896" y="4149080"/>
            <a:ext cx="5328592" cy="2232248"/>
          </a:xfrm>
          <a:prstGeom prst="roundRect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Picture 20" descr="3dma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101075"/>
            <a:ext cx="1656184" cy="2208245"/>
          </a:xfrm>
          <a:prstGeom prst="rect">
            <a:avLst/>
          </a:prstGeom>
        </p:spPr>
      </p:pic>
      <p:pic>
        <p:nvPicPr>
          <p:cNvPr id="22" name="Picture 21" descr="3dma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9761" y="1203195"/>
            <a:ext cx="1492830" cy="1866038"/>
          </a:xfrm>
          <a:prstGeom prst="rect">
            <a:avLst/>
          </a:prstGeom>
        </p:spPr>
      </p:pic>
      <p:pic>
        <p:nvPicPr>
          <p:cNvPr id="25" name="Picture 24" descr="tr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318825"/>
            <a:ext cx="4968552" cy="199049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6288" y="188913"/>
            <a:ext cx="6946900" cy="442912"/>
          </a:xfrm>
        </p:spPr>
        <p:txBody>
          <a:bodyPr/>
          <a:lstStyle/>
          <a:p>
            <a:r>
              <a:rPr lang="en-US" dirty="0"/>
              <a:t>The Potential: TDM </a:t>
            </a:r>
            <a:r>
              <a:rPr lang="en-US" dirty="0" smtClean="0"/>
              <a:t>in Life Sciences enables us to…</a:t>
            </a:r>
            <a:endParaRPr lang="de-DE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82352" y="6309320"/>
            <a:ext cx="4572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801564" y="1329904"/>
            <a:ext cx="6946900" cy="80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…these case studies can already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be reproduced by existing text mining engines, e.g., 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4" name="Picture 23" descr="bioasq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6512" y="2204864"/>
            <a:ext cx="2683520" cy="921208"/>
          </a:xfrm>
          <a:prstGeom prst="rect">
            <a:avLst/>
          </a:prstGeom>
        </p:spPr>
      </p:pic>
      <p:pic>
        <p:nvPicPr>
          <p:cNvPr id="26" name="Picture 27" descr="ebimedPatelGul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020" y="3146138"/>
            <a:ext cx="22810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gopubmed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4220" y="2426058"/>
            <a:ext cx="2548968" cy="62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OpenScienceLin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163207"/>
            <a:ext cx="5163864" cy="1051097"/>
          </a:xfrm>
          <a:prstGeom prst="rect">
            <a:avLst/>
          </a:prstGeom>
        </p:spPr>
      </p:pic>
      <p:pic>
        <p:nvPicPr>
          <p:cNvPr id="29" name="Picture 28" descr="Facta+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8590" y="3486807"/>
            <a:ext cx="2217276" cy="575369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1386582" y="5214304"/>
            <a:ext cx="6946900" cy="80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j-lt"/>
                <a:ea typeface="ＭＳ Ｐゴシック" charset="-128"/>
                <a:cs typeface="ＭＳ Ｐゴシック" charset="-128"/>
              </a:rPr>
              <a:t>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sing </a:t>
            </a:r>
            <a:r>
              <a:rPr lang="en-US" b="1" kern="0" dirty="0" smtClean="0">
                <a:latin typeface="+mj-lt"/>
                <a:ea typeface="ＭＳ Ｐゴシック" charset="-128"/>
                <a:cs typeface="ＭＳ Ｐゴシック" charset="-128"/>
              </a:rPr>
              <a:t>t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ext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and data mining,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natural </a:t>
            </a:r>
            <a:r>
              <a:rPr lang="en-US" b="1" kern="0" dirty="0" smtClean="0">
                <a:latin typeface="+mj-lt"/>
                <a:ea typeface="ＭＳ Ｐゴシック" charset="-128"/>
                <a:cs typeface="ＭＳ Ｐゴシック" charset="-128"/>
              </a:rPr>
              <a:t>l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anguage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processing and semantic </a:t>
            </a:r>
            <a:r>
              <a:rPr lang="en-US" b="1" kern="0" dirty="0" smtClean="0">
                <a:latin typeface="+mj-lt"/>
                <a:ea typeface="ＭＳ Ｐゴシック" charset="-128"/>
                <a:cs typeface="ＭＳ Ｐゴシック" charset="-128"/>
              </a:rPr>
              <a:t>i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ntegration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of resources. 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76288" y="188913"/>
            <a:ext cx="6946900" cy="44291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Current </a:t>
            </a:r>
            <a:r>
              <a:rPr lang="en-US" dirty="0" smtClean="0"/>
              <a:t>State Of the Art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Process: An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de-DE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7327" y="6381328"/>
            <a:ext cx="750257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10" name="Picture 9" descr="DrugRepositioningFi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8220872" cy="402683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195736" y="3429000"/>
            <a:ext cx="1944216" cy="15841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6288" y="188913"/>
            <a:ext cx="8260208" cy="442912"/>
          </a:xfrm>
        </p:spPr>
        <p:txBody>
          <a:bodyPr/>
          <a:lstStyle/>
          <a:p>
            <a:r>
              <a:rPr lang="en-US" dirty="0" smtClean="0"/>
              <a:t>The Challenges: </a:t>
            </a:r>
            <a:r>
              <a:rPr lang="en-US" dirty="0" smtClean="0"/>
              <a:t>Scalability and </a:t>
            </a:r>
            <a:r>
              <a:rPr lang="en-US" dirty="0" err="1" smtClean="0"/>
              <a:t>Multilinguality</a:t>
            </a:r>
            <a:endParaRPr lang="de-DE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07504" y="6364560"/>
            <a:ext cx="4572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1031" t="5256" r="616" b="6886"/>
          <a:stretch>
            <a:fillRect/>
          </a:stretch>
        </p:blipFill>
        <p:spPr bwMode="auto">
          <a:xfrm>
            <a:off x="1439589" y="657548"/>
            <a:ext cx="6408712" cy="3024336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751760"/>
            <a:ext cx="3240360" cy="2735142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171316" y="4505381"/>
            <a:ext cx="39472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1400" b="0" dirty="0" smtClean="0">
                <a:solidFill>
                  <a:schemeClr val="bg2"/>
                </a:solidFill>
              </a:rPr>
              <a:t>Source</a:t>
            </a:r>
            <a:r>
              <a:rPr lang="de-DE" sz="1400" b="0" dirty="0">
                <a:solidFill>
                  <a:schemeClr val="bg2"/>
                </a:solidFill>
              </a:rPr>
              <a:t>: World Intellectual Property Report 2011, </a:t>
            </a:r>
            <a:r>
              <a:rPr lang="de-DE" sz="1400" b="0" dirty="0" smtClean="0">
                <a:solidFill>
                  <a:schemeClr val="bg2"/>
                </a:solidFill>
              </a:rPr>
              <a:t>WIPO</a:t>
            </a:r>
          </a:p>
          <a:p>
            <a:r>
              <a:rPr lang="en-US" sz="1400" dirty="0">
                <a:solidFill>
                  <a:schemeClr val="bg2"/>
                </a:solidFill>
                <a:hlinkClick r:id="rId4"/>
              </a:rPr>
              <a:t>http://</a:t>
            </a:r>
            <a:r>
              <a:rPr lang="en-US" sz="1400" dirty="0" smtClean="0">
                <a:solidFill>
                  <a:schemeClr val="bg2"/>
                </a:solidFill>
                <a:hlinkClick r:id="rId4"/>
              </a:rPr>
              <a:t>www.wipo.int/edocs/pubdocs/en/intproperty/944/wipo_pub_944_2011.pdf</a:t>
            </a:r>
            <a:r>
              <a:rPr lang="en-US" sz="1400" dirty="0" smtClean="0">
                <a:solidFill>
                  <a:schemeClr val="bg2"/>
                </a:solidFill>
              </a:rPr>
              <a:t> (pp. 52-53)</a:t>
            </a:r>
            <a:endParaRPr lang="en-US" sz="14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88" y="188912"/>
            <a:ext cx="8116192" cy="647799"/>
          </a:xfrm>
        </p:spPr>
        <p:txBody>
          <a:bodyPr/>
          <a:lstStyle/>
          <a:p>
            <a:r>
              <a:rPr lang="en-US" dirty="0" smtClean="0"/>
              <a:t>The Challenges: Heterogeneity and Integration of Resources</a:t>
            </a:r>
            <a:endParaRPr lang="de-DE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352" y="6381328"/>
            <a:ext cx="693936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49782D-CAC8-8344-9C16-D1B3C2FF0CC7}" type="slidenum">
              <a: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/>
                <a:cs typeface="ＭＳ Ｐゴシック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5" name="Picture 4" descr="Heterogene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8028384" cy="2121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005064"/>
            <a:ext cx="81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FF0000"/>
                </a:solidFill>
              </a:rPr>
              <a:t>During the 6 years of research in TU Dresden, </a:t>
            </a:r>
            <a:r>
              <a:rPr lang="en-GB" sz="1800" b="1" i="1" u="sng" dirty="0" smtClean="0">
                <a:solidFill>
                  <a:srgbClr val="FF0000"/>
                </a:solidFill>
              </a:rPr>
              <a:t>we never had problems accessing the data</a:t>
            </a:r>
            <a:r>
              <a:rPr lang="en-GB" sz="1800" b="1" dirty="0" smtClean="0">
                <a:solidFill>
                  <a:srgbClr val="FF0000"/>
                </a:solidFill>
              </a:rPr>
              <a:t>; the main challenges have been how to </a:t>
            </a:r>
            <a:r>
              <a:rPr lang="en-GB" sz="1800" b="1" i="1" u="sng" dirty="0" smtClean="0">
                <a:solidFill>
                  <a:srgbClr val="FF0000"/>
                </a:solidFill>
              </a:rPr>
              <a:t>integrate and combine all of this information</a:t>
            </a:r>
            <a:r>
              <a:rPr lang="en-GB" sz="1800" b="1" dirty="0" smtClean="0">
                <a:solidFill>
                  <a:srgbClr val="FF0000"/>
                </a:solidFill>
              </a:rPr>
              <a:t>, find the </a:t>
            </a:r>
            <a:r>
              <a:rPr lang="en-GB" sz="1800" b="1" i="1" u="sng" dirty="0" smtClean="0">
                <a:solidFill>
                  <a:srgbClr val="FF0000"/>
                </a:solidFill>
              </a:rPr>
              <a:t>human expertise to guide the TDM feature engineering process</a:t>
            </a:r>
            <a:r>
              <a:rPr lang="en-GB" sz="1800" b="1" dirty="0" smtClean="0">
                <a:solidFill>
                  <a:srgbClr val="FF0000"/>
                </a:solidFill>
              </a:rPr>
              <a:t>, and create </a:t>
            </a:r>
            <a:r>
              <a:rPr lang="en-GB" sz="1800" b="1" i="1" u="sng" dirty="0" smtClean="0">
                <a:solidFill>
                  <a:srgbClr val="FF0000"/>
                </a:solidFill>
              </a:rPr>
              <a:t>models with a biological basis/interpretation</a:t>
            </a:r>
            <a:r>
              <a:rPr lang="en-GB" sz="1800" b="1" dirty="0" smtClean="0">
                <a:solidFill>
                  <a:srgbClr val="FF0000"/>
                </a:solidFill>
              </a:rPr>
              <a:t> that is reasonable.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387" y="6500834"/>
            <a:ext cx="8929117" cy="338118"/>
          </a:xfrm>
          <a:prstGeom prst="rect">
            <a:avLst/>
          </a:prstGeom>
        </p:spPr>
        <p:txBody>
          <a:bodyPr/>
          <a:lstStyle/>
          <a:p>
            <a:pPr marL="742950" lvl="1" indent="-285750" algn="ctr" eaLnBrk="0" hangingPunct="0">
              <a:spcBef>
                <a:spcPct val="20000"/>
              </a:spcBef>
              <a:defRPr/>
            </a:pPr>
            <a:r>
              <a:rPr lang="en-GB" sz="900" kern="0" dirty="0" smtClean="0">
                <a:latin typeface="+mn-lt"/>
                <a:ea typeface="ＭＳ Ｐゴシック" charset="-128"/>
              </a:rPr>
              <a:t>George Tsatsaronis, TDM in the Life Sciences, 16/11/2016, EC</a:t>
            </a:r>
            <a:endParaRPr lang="en-GB" sz="900" kern="0" dirty="0"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4_Standarddesign">
  <a:themeElements>
    <a:clrScheme name="4_Standard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4_Standard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8">
        <a:dk1>
          <a:srgbClr val="000000"/>
        </a:dk1>
        <a:lt1>
          <a:srgbClr val="FFFFFF"/>
        </a:lt1>
        <a:dk2>
          <a:srgbClr val="808000"/>
        </a:dk2>
        <a:lt2>
          <a:srgbClr val="666633"/>
        </a:lt2>
        <a:accent1>
          <a:srgbClr val="8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8A00"/>
        </a:accent6>
        <a:hlink>
          <a:srgbClr val="6699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tandarddesign">
  <a:themeElements>
    <a:clrScheme name="5_Standarddesign 8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808080"/>
      </a:accent1>
      <a:accent2>
        <a:srgbClr val="FF99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8A00"/>
      </a:accent6>
      <a:hlink>
        <a:srgbClr val="6699FF"/>
      </a:hlink>
      <a:folHlink>
        <a:srgbClr val="FFCC66"/>
      </a:folHlink>
    </a:clrScheme>
    <a:fontScheme name="5_Standard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8">
        <a:dk1>
          <a:srgbClr val="000000"/>
        </a:dk1>
        <a:lt1>
          <a:srgbClr val="FFFFFF"/>
        </a:lt1>
        <a:dk2>
          <a:srgbClr val="808000"/>
        </a:dk2>
        <a:lt2>
          <a:srgbClr val="666633"/>
        </a:lt2>
        <a:accent1>
          <a:srgbClr val="8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8A00"/>
        </a:accent6>
        <a:hlink>
          <a:srgbClr val="6699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1062</Words>
  <Application>Microsoft Office PowerPoint</Application>
  <PresentationFormat>On-screen Show (4:3)</PresentationFormat>
  <Paragraphs>135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Century Gothic</vt:lpstr>
      <vt:lpstr>Constantia</vt:lpstr>
      <vt:lpstr>Microsoft Sans Serif</vt:lpstr>
      <vt:lpstr>Tahoma</vt:lpstr>
      <vt:lpstr>Times New Roman</vt:lpstr>
      <vt:lpstr>Verdana</vt:lpstr>
      <vt:lpstr>Wingdings</vt:lpstr>
      <vt:lpstr>4_Standarddesign</vt:lpstr>
      <vt:lpstr>5_Standarddesign</vt:lpstr>
      <vt:lpstr>PowerPoint Presentation</vt:lpstr>
      <vt:lpstr>PowerPoint Presentation</vt:lpstr>
      <vt:lpstr>The Potential: TDM in Life Sciences enables us to…</vt:lpstr>
      <vt:lpstr>The Potential: TDM in Life Sciences enables us to…</vt:lpstr>
      <vt:lpstr>The Potential: TDM in Life Sciences enables us to…</vt:lpstr>
      <vt:lpstr>The Current State Of the Art</vt:lpstr>
      <vt:lpstr>The Process: An Overview</vt:lpstr>
      <vt:lpstr>The Challenges: Scalability and Multilinguality</vt:lpstr>
      <vt:lpstr>The Challenges: Heterogeneity and Integration of Resources</vt:lpstr>
      <vt:lpstr>The Algorithm</vt:lpstr>
      <vt:lpstr>The Results</vt:lpstr>
      <vt:lpstr>The Potential</vt:lpstr>
      <vt:lpstr>The Main Bottleneck: Open Challenges</vt:lpstr>
      <vt:lpstr>The Main Bottleneck: Complexity</vt:lpstr>
      <vt:lpstr>Conclusions and Take Home Messages</vt:lpstr>
      <vt:lpstr>PowerPoint Presentation</vt:lpstr>
      <vt:lpstr>Can we exploit all this information? The life circle of TDM</vt:lpstr>
      <vt:lpstr>Application: Drug Repositioning; evidence</vt:lpstr>
      <vt:lpstr>Application: Drug Repositioning; performance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Alvers</dc:creator>
  <cp:lastModifiedBy>Elizabeth RELX Group</cp:lastModifiedBy>
  <cp:revision>3096</cp:revision>
  <dcterms:created xsi:type="dcterms:W3CDTF">2011-09-09T13:25:33Z</dcterms:created>
  <dcterms:modified xsi:type="dcterms:W3CDTF">2016-11-16T10:08:37Z</dcterms:modified>
</cp:coreProperties>
</file>