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7" r:id="rId2"/>
    <p:sldId id="258" r:id="rId3"/>
    <p:sldId id="259" r:id="rId4"/>
    <p:sldId id="279" r:id="rId5"/>
    <p:sldId id="278" r:id="rId6"/>
    <p:sldId id="261" r:id="rId7"/>
    <p:sldId id="283" r:id="rId8"/>
    <p:sldId id="284" r:id="rId9"/>
    <p:sldId id="285" r:id="rId10"/>
    <p:sldId id="286" r:id="rId11"/>
    <p:sldId id="287" r:id="rId12"/>
    <p:sldId id="289" r:id="rId13"/>
    <p:sldId id="290" r:id="rId14"/>
    <p:sldId id="291" r:id="rId15"/>
    <p:sldId id="292" r:id="rId16"/>
    <p:sldId id="280" r:id="rId17"/>
    <p:sldId id="281" r:id="rId18"/>
    <p:sldId id="276" r:id="rId19"/>
  </p:sldIdLst>
  <p:sldSz cx="9144000" cy="6858000" type="screen4x3"/>
  <p:notesSz cx="7053263" cy="9356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462F0E"/>
    <a:srgbClr val="2E68C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2792" autoAdjust="0"/>
  </p:normalViewPr>
  <p:slideViewPr>
    <p:cSldViewPr>
      <p:cViewPr varScale="1">
        <p:scale>
          <a:sx n="78" d="100"/>
          <a:sy n="78" d="100"/>
        </p:scale>
        <p:origin x="-185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63" tIns="46881" rIns="93763" bIns="46881" rtlCol="0"/>
          <a:lstStyle>
            <a:lvl1pPr algn="l">
              <a:defRPr sz="1200"/>
            </a:lvl1pPr>
          </a:lstStyle>
          <a:p>
            <a:endParaRPr lang="en-US"/>
          </a:p>
        </p:txBody>
      </p:sp>
      <p:sp>
        <p:nvSpPr>
          <p:cNvPr id="3" name="Date Placeholder 2"/>
          <p:cNvSpPr>
            <a:spLocks noGrp="1"/>
          </p:cNvSpPr>
          <p:nvPr>
            <p:ph type="dt" idx="1"/>
          </p:nvPr>
        </p:nvSpPr>
        <p:spPr>
          <a:xfrm>
            <a:off x="3995217" y="0"/>
            <a:ext cx="3056414" cy="467836"/>
          </a:xfrm>
          <a:prstGeom prst="rect">
            <a:avLst/>
          </a:prstGeom>
        </p:spPr>
        <p:txBody>
          <a:bodyPr vert="horz" lIns="93763" tIns="46881" rIns="93763" bIns="46881" rtlCol="0"/>
          <a:lstStyle>
            <a:lvl1pPr algn="r">
              <a:defRPr sz="1200"/>
            </a:lvl1pPr>
          </a:lstStyle>
          <a:p>
            <a:fld id="{B6D74E2B-9CD6-4269-ADFC-DF86600311E4}" type="datetimeFigureOut">
              <a:rPr lang="en-US" smtClean="0"/>
              <a:pPr/>
              <a:t>9/16/2013</a:t>
            </a:fld>
            <a:endParaRPr lang="en-US"/>
          </a:p>
        </p:txBody>
      </p:sp>
      <p:sp>
        <p:nvSpPr>
          <p:cNvPr id="4" name="Slide Image Placeholder 3"/>
          <p:cNvSpPr>
            <a:spLocks noGrp="1" noRot="1" noChangeAspect="1"/>
          </p:cNvSpPr>
          <p:nvPr>
            <p:ph type="sldImg" idx="2"/>
          </p:nvPr>
        </p:nvSpPr>
        <p:spPr>
          <a:xfrm>
            <a:off x="1189038" y="701675"/>
            <a:ext cx="4676775" cy="3508375"/>
          </a:xfrm>
          <a:prstGeom prst="rect">
            <a:avLst/>
          </a:prstGeom>
          <a:noFill/>
          <a:ln w="12700">
            <a:solidFill>
              <a:prstClr val="black"/>
            </a:solidFill>
          </a:ln>
        </p:spPr>
        <p:txBody>
          <a:bodyPr vert="horz" lIns="93763" tIns="46881" rIns="93763" bIns="46881" rtlCol="0" anchor="ctr"/>
          <a:lstStyle/>
          <a:p>
            <a:endParaRPr lang="en-US"/>
          </a:p>
        </p:txBody>
      </p:sp>
      <p:sp>
        <p:nvSpPr>
          <p:cNvPr id="5" name="Notes Placeholder 4"/>
          <p:cNvSpPr>
            <a:spLocks noGrp="1"/>
          </p:cNvSpPr>
          <p:nvPr>
            <p:ph type="body" sz="quarter" idx="3"/>
          </p:nvPr>
        </p:nvSpPr>
        <p:spPr>
          <a:xfrm>
            <a:off x="705327" y="4444445"/>
            <a:ext cx="5642610" cy="4210526"/>
          </a:xfrm>
          <a:prstGeom prst="rect">
            <a:avLst/>
          </a:prstGeom>
        </p:spPr>
        <p:txBody>
          <a:bodyPr vert="horz" lIns="93763" tIns="46881" rIns="93763" bIns="468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87265"/>
            <a:ext cx="3056414" cy="467836"/>
          </a:xfrm>
          <a:prstGeom prst="rect">
            <a:avLst/>
          </a:prstGeom>
        </p:spPr>
        <p:txBody>
          <a:bodyPr vert="horz" lIns="93763" tIns="46881" rIns="93763" bIns="46881"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87265"/>
            <a:ext cx="3056414" cy="467836"/>
          </a:xfrm>
          <a:prstGeom prst="rect">
            <a:avLst/>
          </a:prstGeom>
        </p:spPr>
        <p:txBody>
          <a:bodyPr vert="horz" lIns="93763" tIns="46881" rIns="93763" bIns="46881" rtlCol="0" anchor="b"/>
          <a:lstStyle>
            <a:lvl1pPr algn="r">
              <a:defRPr sz="1200"/>
            </a:lvl1pPr>
          </a:lstStyle>
          <a:p>
            <a:fld id="{1747E598-218A-4CF4-B417-6582A70B3CB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47E598-218A-4CF4-B417-6582A70B3CBC}"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t>The Seventh International Congress on Peer Review and Biomedical Publication</a:t>
            </a:r>
            <a:r>
              <a:rPr lang="en-US" sz="1100" b="0" baseline="0" dirty="0" smtClean="0"/>
              <a:t> is being held </a:t>
            </a:r>
            <a:r>
              <a:rPr lang="en-US" sz="1100" b="0" dirty="0" smtClean="0"/>
              <a:t>September 8-10, 2013</a:t>
            </a:r>
            <a:r>
              <a:rPr lang="en-US" sz="1100" b="0" baseline="0" dirty="0" smtClean="0"/>
              <a:t> in </a:t>
            </a:r>
            <a:r>
              <a:rPr lang="en-US" sz="1100" b="0" dirty="0" smtClean="0"/>
              <a:t>Chicago, Illinois, USA.</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t>Topics include, but are not limited</a:t>
            </a:r>
            <a:r>
              <a:rPr lang="en-US" sz="1100" b="0" baseline="0" dirty="0" smtClean="0"/>
              <a:t> to,</a:t>
            </a:r>
            <a:r>
              <a:rPr lang="en-US" sz="1100" b="0" dirty="0" smtClean="0"/>
              <a:t> presentations relating to:</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t>-Authorship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t>-Ethical Issues and Misconduct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t>-Bias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t>-Trial</a:t>
            </a:r>
            <a:r>
              <a:rPr lang="en-US" sz="1100" b="0" baseline="0" dirty="0" smtClean="0"/>
              <a:t> Registration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t>-Data Sharing and Availability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F3B6CC5-D8C8-4703-9971-2077767D7A6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spcBef>
                <a:spcPts val="0"/>
              </a:spcBef>
              <a:defRPr/>
            </a:pPr>
            <a:r>
              <a:rPr lang="en-US" dirty="0" smtClean="0"/>
              <a:t>What will this mean for peer review system providers?</a:t>
            </a:r>
          </a:p>
          <a:p>
            <a:pPr marL="0" indent="0">
              <a:spcBef>
                <a:spcPts val="0"/>
              </a:spcBef>
              <a:defRPr/>
            </a:pPr>
            <a:r>
              <a:rPr lang="en-US" dirty="0" smtClean="0"/>
              <a:t>-Collecting</a:t>
            </a:r>
            <a:r>
              <a:rPr lang="en-US" baseline="0" dirty="0" smtClean="0"/>
              <a:t> additional Authorship Information</a:t>
            </a:r>
          </a:p>
          <a:p>
            <a:pPr marL="0" indent="0">
              <a:spcBef>
                <a:spcPts val="0"/>
              </a:spcBef>
              <a:defRPr/>
            </a:pPr>
            <a:r>
              <a:rPr lang="en-US" baseline="0" dirty="0" smtClean="0"/>
              <a:t>-Helping store and track information relating to ethics</a:t>
            </a:r>
          </a:p>
          <a:p>
            <a:pPr marL="0" indent="0">
              <a:spcBef>
                <a:spcPts val="0"/>
              </a:spcBef>
              <a:defRPr/>
            </a:pPr>
            <a:r>
              <a:rPr lang="en-US" baseline="0" dirty="0" smtClean="0"/>
              <a:t>-Collecting forms</a:t>
            </a:r>
          </a:p>
          <a:p>
            <a:pPr marL="0" indent="0">
              <a:spcBef>
                <a:spcPts val="0"/>
              </a:spcBef>
              <a:defRPr/>
            </a:pPr>
            <a:r>
              <a:rPr lang="en-US" baseline="0" dirty="0" smtClean="0"/>
              <a:t>-Storing FundRef, Trial Registration, etc. information</a:t>
            </a:r>
          </a:p>
          <a:p>
            <a:pPr marL="0" indent="0">
              <a:spcBef>
                <a:spcPts val="0"/>
              </a:spcBef>
              <a:defRPr/>
            </a:pPr>
            <a:r>
              <a:rPr lang="en-US" baseline="0" dirty="0" smtClean="0"/>
              <a:t>-Allowing people to upload or link to data, confirm they will make data available</a:t>
            </a:r>
            <a:endParaRPr lang="en-US" dirty="0" smtClean="0"/>
          </a:p>
        </p:txBody>
      </p:sp>
      <p:sp>
        <p:nvSpPr>
          <p:cNvPr id="4" name="Slide Number Placeholder 3"/>
          <p:cNvSpPr>
            <a:spLocks noGrp="1"/>
          </p:cNvSpPr>
          <p:nvPr>
            <p:ph type="sldNum" sz="quarter" idx="10"/>
          </p:nvPr>
        </p:nvSpPr>
        <p:spPr/>
        <p:txBody>
          <a:bodyPr/>
          <a:lstStyle/>
          <a:p>
            <a:fld id="{8F3B6CC5-D8C8-4703-9971-2077767D7A6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my favorite saying sums up</a:t>
            </a:r>
            <a:r>
              <a:rPr lang="en-US" baseline="0" dirty="0" smtClean="0"/>
              <a:t> what we’ve come to expect from devices and systems in the current age. “My phone is only one of the applications available for use on this device.” And for me, it is not the application I use most frequently.</a:t>
            </a:r>
          </a:p>
          <a:p>
            <a:endParaRPr lang="en-US" baseline="0" dirty="0" smtClean="0"/>
          </a:p>
          <a:p>
            <a:r>
              <a:rPr lang="en-US" baseline="0" dirty="0" smtClean="0"/>
              <a:t>Peer Review systems need to work on tablets, and even </a:t>
            </a:r>
            <a:r>
              <a:rPr lang="en-US" baseline="0" dirty="0" err="1" smtClean="0"/>
              <a:t>iPhones</a:t>
            </a:r>
            <a:r>
              <a:rPr lang="en-US" baseline="0" dirty="0" smtClean="0"/>
              <a:t>. Rather than having an app for every phone OS and tablet, we use web screens which are tested and work in mobile devices allows users to utilize the system as they wish (whenever, wherever, etc.).</a:t>
            </a:r>
          </a:p>
          <a:p>
            <a:endParaRPr lang="en-US" baseline="0" dirty="0" smtClean="0"/>
          </a:p>
          <a:p>
            <a:r>
              <a:rPr lang="en-US" baseline="0" dirty="0" smtClean="0"/>
              <a:t>Publishers have come to expect their online systems will be able to integrate in innovative ways with other systems.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F3B6CC5-D8C8-4703-9971-2077767D7A6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47E598-218A-4CF4-B417-6582A70B3CBC}"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FundRef is a collaborative pilot project of scholarly publishers and funding agencies, facilitated by CrossRef, to provide a standard way of reporting funding sources for published scholarly research.</a:t>
            </a:r>
            <a:endParaRPr lang="en-US" baseline="30000" dirty="0" smtClean="0"/>
          </a:p>
          <a:p>
            <a:endParaRPr lang="en-US" dirty="0"/>
          </a:p>
        </p:txBody>
      </p:sp>
      <p:sp>
        <p:nvSpPr>
          <p:cNvPr id="4" name="Slide Number Placeholder 3"/>
          <p:cNvSpPr>
            <a:spLocks noGrp="1"/>
          </p:cNvSpPr>
          <p:nvPr>
            <p:ph type="sldNum" sz="quarter" idx="10"/>
          </p:nvPr>
        </p:nvSpPr>
        <p:spPr/>
        <p:txBody>
          <a:bodyPr/>
          <a:lstStyle/>
          <a:p>
            <a:fld id="{1747E598-218A-4CF4-B417-6582A70B3CBC}"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provides knowledge management solutions to organize your information resources, based on a well-built and systematically applied taxonomy or thesaurus.</a:t>
            </a:r>
            <a:endParaRPr lang="en-US" dirty="0"/>
          </a:p>
        </p:txBody>
      </p:sp>
      <p:sp>
        <p:nvSpPr>
          <p:cNvPr id="4" name="Slide Number Placeholder 3"/>
          <p:cNvSpPr>
            <a:spLocks noGrp="1"/>
          </p:cNvSpPr>
          <p:nvPr>
            <p:ph type="sldNum" sz="quarter" idx="10"/>
          </p:nvPr>
        </p:nvSpPr>
        <p:spPr/>
        <p:txBody>
          <a:bodyPr/>
          <a:lstStyle/>
          <a:p>
            <a:fld id="{1747E598-218A-4CF4-B417-6582A70B3CBC}"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47E598-218A-4CF4-B417-6582A70B3CBC}"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47E598-218A-4CF4-B417-6582A70B3CBC}"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2743200"/>
            <a:ext cx="6019800" cy="784225"/>
          </a:xfrm>
        </p:spPr>
        <p:txBody>
          <a:bodyPr>
            <a:normAutofit/>
          </a:bodyPr>
          <a:lstStyle>
            <a:lvl1pP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2971800" y="3657600"/>
            <a:ext cx="6019800" cy="1752600"/>
          </a:xfrm>
        </p:spPr>
        <p:txBody>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descr="logo color large_100810 copy.png"/>
          <p:cNvPicPr>
            <a:picLocks noChangeAspect="1"/>
          </p:cNvPicPr>
          <p:nvPr userDrawn="1"/>
        </p:nvPicPr>
        <p:blipFill>
          <a:blip r:embed="rId3" cstate="print"/>
          <a:stretch>
            <a:fillRect/>
          </a:stretch>
        </p:blipFill>
        <p:spPr>
          <a:xfrm>
            <a:off x="6934200" y="6324600"/>
            <a:ext cx="2406399" cy="4396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E3DA4-5087-46C6-ACA3-5E32D57BD8AD}" type="datetimeFigureOut">
              <a:rPr lang="en-US" smtClean="0"/>
              <a:pPr/>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653AC-8BBE-47E2-B1C7-67BA014327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E3DA4-5087-46C6-ACA3-5E32D57BD8AD}" type="datetimeFigureOut">
              <a:rPr lang="en-US" smtClean="0"/>
              <a:pPr/>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653AC-8BBE-47E2-B1C7-67BA014327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89037"/>
            <a:ext cx="8229600" cy="5059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229600" y="6248400"/>
            <a:ext cx="457200" cy="381000"/>
          </a:xfrm>
        </p:spPr>
        <p:txBody>
          <a:bodyPr/>
          <a:lstStyle>
            <a:lvl1pPr algn="ctr">
              <a:defRPr>
                <a:solidFill>
                  <a:schemeClr val="bg1"/>
                </a:solidFill>
              </a:defRPr>
            </a:lvl1pPr>
          </a:lstStyle>
          <a:p>
            <a:fld id="{760653AC-8BBE-47E2-B1C7-67BA01432779}" type="slidenum">
              <a:rPr lang="en-US" smtClean="0"/>
              <a:pPr/>
              <a:t>‹#›</a:t>
            </a:fld>
            <a:endParaRPr lang="en-US" dirty="0"/>
          </a:p>
        </p:txBody>
      </p:sp>
      <p:pic>
        <p:nvPicPr>
          <p:cNvPr id="7" name="Picture 6" descr="logo color large_100810 copy.png"/>
          <p:cNvPicPr>
            <a:picLocks noChangeAspect="1"/>
          </p:cNvPicPr>
          <p:nvPr userDrawn="1"/>
        </p:nvPicPr>
        <p:blipFill>
          <a:blip r:embed="rId3" cstate="print"/>
          <a:stretch>
            <a:fillRect/>
          </a:stretch>
        </p:blipFill>
        <p:spPr>
          <a:xfrm>
            <a:off x="457200" y="6324600"/>
            <a:ext cx="1905000" cy="34804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FE3DA4-5087-46C6-ACA3-5E32D57BD8AD}" type="datetimeFigureOut">
              <a:rPr lang="en-US" smtClean="0"/>
              <a:pPr/>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653AC-8BBE-47E2-B1C7-67BA014327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FE3DA4-5087-46C6-ACA3-5E32D57BD8AD}" type="datetimeFigureOut">
              <a:rPr lang="en-US" smtClean="0"/>
              <a:pPr/>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653AC-8BBE-47E2-B1C7-67BA014327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FE3DA4-5087-46C6-ACA3-5E32D57BD8AD}" type="datetimeFigureOut">
              <a:rPr lang="en-US" smtClean="0"/>
              <a:pPr/>
              <a:t>9/16/2013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653AC-8BBE-47E2-B1C7-67BA014327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FE3DA4-5087-46C6-ACA3-5E32D57BD8AD}" type="datetimeFigureOut">
              <a:rPr lang="en-US" smtClean="0"/>
              <a:pPr/>
              <a:t>9/16/2013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653AC-8BBE-47E2-B1C7-67BA014327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E3DA4-5087-46C6-ACA3-5E32D57BD8AD}" type="datetimeFigureOut">
              <a:rPr lang="en-US" smtClean="0"/>
              <a:pPr/>
              <a:t>9/16/2013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653AC-8BBE-47E2-B1C7-67BA014327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FE3DA4-5087-46C6-ACA3-5E32D57BD8AD}" type="datetimeFigureOut">
              <a:rPr lang="en-US" smtClean="0"/>
              <a:pPr/>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653AC-8BBE-47E2-B1C7-67BA014327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FE3DA4-5087-46C6-ACA3-5E32D57BD8AD}" type="datetimeFigureOut">
              <a:rPr lang="en-US" smtClean="0"/>
              <a:pPr/>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653AC-8BBE-47E2-B1C7-67BA014327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E3DA4-5087-46C6-ACA3-5E32D57BD8AD}" type="datetimeFigureOut">
              <a:rPr lang="en-US" smtClean="0"/>
              <a:pPr/>
              <a:t>9/16/2013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653AC-8BBE-47E2-B1C7-67BA0143277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audio" Target="../media/audio10.wav"/><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audio" Target="../media/audio11.wav"/><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12.wav"/><Relationship Id="rId6" Type="http://schemas.openxmlformats.org/officeDocument/2006/relationships/image" Target="../media/image5.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audio" Target="../media/audio13.wav"/><Relationship Id="rId5" Type="http://schemas.openxmlformats.org/officeDocument/2006/relationships/image" Target="../media/image8.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audio" Target="../media/audio14.wav"/><Relationship Id="rId5" Type="http://schemas.openxmlformats.org/officeDocument/2006/relationships/image" Target="../media/image8.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audio" Target="../media/audio15.wav"/><Relationship Id="rId5" Type="http://schemas.openxmlformats.org/officeDocument/2006/relationships/image" Target="../media/image8.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audio16.wav"/><Relationship Id="rId5" Type="http://schemas.openxmlformats.org/officeDocument/2006/relationships/image" Target="../media/image8.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17.wav"/><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hyperlink" Target="mailto:ajester@ejpress.com" TargetMode="External"/><Relationship Id="rId2" Type="http://schemas.openxmlformats.org/officeDocument/2006/relationships/slideLayout" Target="../slideLayouts/slideLayout1.xml"/><Relationship Id="rId1" Type="http://schemas.openxmlformats.org/officeDocument/2006/relationships/audio" Target="../media/audio18.wav"/><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media/audio2.wav"/><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3.wav"/><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4.wav"/><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5.wav"/><Relationship Id="rId6" Type="http://schemas.openxmlformats.org/officeDocument/2006/relationships/image" Target="../media/image8.png"/><Relationship Id="rId5" Type="http://schemas.openxmlformats.org/officeDocument/2006/relationships/image" Target="../media/image10.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6.wav"/><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7.wav"/><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audio" Target="../media/audio8.wav"/><Relationship Id="rId5" Type="http://schemas.openxmlformats.org/officeDocument/2006/relationships/image" Target="../media/image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audio" Target="../media/audio9.wav"/><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425575"/>
            <a:ext cx="5943600" cy="1470025"/>
          </a:xfrm>
        </p:spPr>
        <p:txBody>
          <a:bodyPr>
            <a:normAutofit fontScale="90000"/>
          </a:bodyPr>
          <a:lstStyle/>
          <a:p>
            <a:r>
              <a:rPr lang="en-US" sz="4400" b="1" dirty="0" smtClean="0">
                <a:solidFill>
                  <a:srgbClr val="2E68C2"/>
                </a:solidFill>
              </a:rPr>
              <a:t>Innovations in Submission and Peer Review Systems</a:t>
            </a:r>
            <a:endParaRPr lang="en-US" sz="4400" b="1" dirty="0">
              <a:solidFill>
                <a:srgbClr val="2E68C2"/>
              </a:solidFill>
            </a:endParaRPr>
          </a:p>
        </p:txBody>
      </p:sp>
      <p:sp>
        <p:nvSpPr>
          <p:cNvPr id="3" name="Subtitle 2"/>
          <p:cNvSpPr>
            <a:spLocks noGrp="1"/>
          </p:cNvSpPr>
          <p:nvPr>
            <p:ph type="subTitle" idx="1"/>
          </p:nvPr>
        </p:nvSpPr>
        <p:spPr>
          <a:xfrm>
            <a:off x="2971800" y="3048000"/>
            <a:ext cx="5791200" cy="2590800"/>
          </a:xfrm>
        </p:spPr>
        <p:txBody>
          <a:bodyPr>
            <a:normAutofit lnSpcReduction="10000"/>
          </a:bodyPr>
          <a:lstStyle/>
          <a:p>
            <a:r>
              <a:rPr lang="en-US" dirty="0" smtClean="0">
                <a:solidFill>
                  <a:schemeClr val="tx1"/>
                </a:solidFill>
              </a:rPr>
              <a:t>STM Future Lab</a:t>
            </a:r>
          </a:p>
          <a:p>
            <a:r>
              <a:rPr lang="en-US" dirty="0" smtClean="0">
                <a:solidFill>
                  <a:schemeClr val="tx1"/>
                </a:solidFill>
              </a:rPr>
              <a:t>August 21, 2013</a:t>
            </a:r>
          </a:p>
          <a:p>
            <a:endParaRPr lang="en-US" dirty="0" smtClean="0">
              <a:solidFill>
                <a:schemeClr val="tx1"/>
              </a:solidFill>
            </a:endParaRPr>
          </a:p>
          <a:p>
            <a:endParaRPr lang="en-US" sz="800" dirty="0" smtClean="0">
              <a:solidFill>
                <a:schemeClr val="tx1"/>
              </a:solidFill>
            </a:endParaRPr>
          </a:p>
          <a:p>
            <a:r>
              <a:rPr lang="en-US" dirty="0" smtClean="0">
                <a:solidFill>
                  <a:schemeClr val="tx1"/>
                </a:solidFill>
              </a:rPr>
              <a:t>Anna Jester</a:t>
            </a:r>
          </a:p>
          <a:p>
            <a:r>
              <a:rPr lang="en-US" dirty="0" smtClean="0">
                <a:solidFill>
                  <a:schemeClr val="tx1"/>
                </a:solidFill>
              </a:rPr>
              <a:t>Director of Sales &amp; Marketing</a:t>
            </a:r>
          </a:p>
          <a:p>
            <a:r>
              <a:rPr lang="en-US" dirty="0" smtClean="0">
                <a:solidFill>
                  <a:schemeClr val="tx1"/>
                </a:solidFill>
              </a:rPr>
              <a:t>eJournalPress</a:t>
            </a:r>
            <a:endParaRPr lang="en-US" dirty="0">
              <a:solidFill>
                <a:schemeClr val="tx1"/>
              </a:solidFill>
            </a:endParaRPr>
          </a:p>
        </p:txBody>
      </p:sp>
      <p:pic>
        <p:nvPicPr>
          <p:cNvPr id="4" name="Picture 3" descr="line.png"/>
          <p:cNvPicPr>
            <a:picLocks noChangeAspect="1"/>
          </p:cNvPicPr>
          <p:nvPr/>
        </p:nvPicPr>
        <p:blipFill>
          <a:blip r:embed="rId3" cstate="print"/>
          <a:stretch>
            <a:fillRect/>
          </a:stretch>
        </p:blipFill>
        <p:spPr>
          <a:xfrm flipV="1">
            <a:off x="2895600" y="2730868"/>
            <a:ext cx="6096000" cy="317132"/>
          </a:xfrm>
          <a:prstGeom prst="rect">
            <a:avLst/>
          </a:prstGeom>
        </p:spPr>
      </p:pic>
      <p:pic>
        <p:nvPicPr>
          <p:cNvPr id="6" name="~PP899.WAV">
            <a:hlinkClick r:id="" action="ppaction://media"/>
          </p:cNvPr>
          <p:cNvPicPr>
            <a:picLocks noRot="1" noChangeAspect="1"/>
          </p:cNvPicPr>
          <p:nvPr>
            <a:wavAudioFile r:embed="rId1" name="~PP899.WAV"/>
          </p:nvPr>
        </p:nvPicPr>
        <p:blipFill>
          <a:blip r:embed="rId4" cstate="print"/>
          <a:stretch>
            <a:fillRect/>
          </a:stretch>
        </p:blipFill>
        <p:spPr>
          <a:xfrm>
            <a:off x="8734425" y="6448425"/>
            <a:ext cx="304800" cy="304800"/>
          </a:xfrm>
          <a:prstGeom prst="rect">
            <a:avLst/>
          </a:prstGeom>
        </p:spPr>
      </p:pic>
    </p:spTree>
  </p:cSld>
  <p:clrMapOvr>
    <a:masterClrMapping/>
  </p:clrMapOvr>
  <p:transition advTm="1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E68C2"/>
                </a:solidFill>
              </a:rPr>
              <a:t>Configuration Screens</a:t>
            </a:r>
            <a:endParaRPr lang="en-US" dirty="0">
              <a:solidFill>
                <a:srgbClr val="2E68C2"/>
              </a:solidFill>
            </a:endParaRPr>
          </a:p>
        </p:txBody>
      </p:sp>
      <p:sp>
        <p:nvSpPr>
          <p:cNvPr id="3" name="Content Placeholder 2"/>
          <p:cNvSpPr>
            <a:spLocks noGrp="1"/>
          </p:cNvSpPr>
          <p:nvPr>
            <p:ph idx="1"/>
          </p:nvPr>
        </p:nvSpPr>
        <p:spPr>
          <a:xfrm>
            <a:off x="457200" y="1219200"/>
            <a:ext cx="8229600" cy="1143000"/>
          </a:xfrm>
        </p:spPr>
        <p:txBody>
          <a:bodyPr/>
          <a:lstStyle/>
          <a:p>
            <a:r>
              <a:rPr lang="en-US" sz="2000" dirty="0" smtClean="0"/>
              <a:t>Journal Staff FundRef configuration screen</a:t>
            </a:r>
          </a:p>
          <a:p>
            <a:pPr lvl="1"/>
            <a:r>
              <a:rPr lang="en-US" sz="1800" dirty="0" smtClean="0"/>
              <a:t> Allows for download of latest FundRef XML file on demand</a:t>
            </a:r>
          </a:p>
          <a:p>
            <a:pPr lvl="1"/>
            <a:r>
              <a:rPr lang="en-US" sz="1800" dirty="0" smtClean="0"/>
              <a:t>Local database updated to reflect FundRef XML file changes</a:t>
            </a:r>
          </a:p>
          <a:p>
            <a:endParaRPr lang="en-US" dirty="0"/>
          </a:p>
        </p:txBody>
      </p:sp>
      <p:pic>
        <p:nvPicPr>
          <p:cNvPr id="4" name="Picture 3"/>
          <p:cNvPicPr/>
          <p:nvPr/>
        </p:nvPicPr>
        <p:blipFill>
          <a:blip r:embed="rId3" cstate="print"/>
          <a:srcRect l="1574" t="27215" r="44189" b="22719"/>
          <a:stretch>
            <a:fillRect/>
          </a:stretch>
        </p:blipFill>
        <p:spPr bwMode="auto">
          <a:xfrm>
            <a:off x="4876800" y="2590800"/>
            <a:ext cx="3886200" cy="3048000"/>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5" name="Picture 4"/>
          <p:cNvPicPr/>
          <p:nvPr/>
        </p:nvPicPr>
        <p:blipFill>
          <a:blip r:embed="rId4" cstate="print"/>
          <a:srcRect l="602" t="36354" r="45340" b="36354"/>
          <a:stretch>
            <a:fillRect/>
          </a:stretch>
        </p:blipFill>
        <p:spPr bwMode="auto">
          <a:xfrm>
            <a:off x="304800" y="2590800"/>
            <a:ext cx="4419600" cy="1219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line.png"/>
          <p:cNvPicPr>
            <a:picLocks noChangeAspect="1"/>
          </p:cNvPicPr>
          <p:nvPr/>
        </p:nvPicPr>
        <p:blipFill>
          <a:blip r:embed="rId5" cstate="print"/>
          <a:stretch>
            <a:fillRect/>
          </a:stretch>
        </p:blipFill>
        <p:spPr>
          <a:xfrm>
            <a:off x="457200" y="914400"/>
            <a:ext cx="8229600" cy="374393"/>
          </a:xfrm>
          <a:prstGeom prst="rect">
            <a:avLst/>
          </a:prstGeom>
        </p:spPr>
      </p:pic>
      <p:pic>
        <p:nvPicPr>
          <p:cNvPr id="7" name="~PP3964.WAV">
            <a:hlinkClick r:id="" action="ppaction://media"/>
          </p:cNvPr>
          <p:cNvPicPr>
            <a:picLocks noRot="1" noChangeAspect="1"/>
          </p:cNvPicPr>
          <p:nvPr>
            <a:wavAudioFile r:embed="rId1" name="~PP3964.WAV"/>
          </p:nvPr>
        </p:nvPicPr>
        <p:blipFill>
          <a:blip r:embed="rId6" cstate="print"/>
          <a:stretch>
            <a:fillRect/>
          </a:stretch>
        </p:blipFill>
        <p:spPr>
          <a:xfrm>
            <a:off x="8734425" y="6448425"/>
            <a:ext cx="304800" cy="304800"/>
          </a:xfrm>
          <a:prstGeom prst="rect">
            <a:avLst/>
          </a:prstGeom>
        </p:spPr>
      </p:pic>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390" t="42593" r="22709" b="15741"/>
          <a:stretch>
            <a:fillRect/>
          </a:stretch>
        </p:blipFill>
        <p:spPr bwMode="auto">
          <a:xfrm>
            <a:off x="533400" y="1213525"/>
            <a:ext cx="5105400" cy="2444075"/>
          </a:xfrm>
          <a:prstGeom prst="rect">
            <a:avLst/>
          </a:prstGeom>
          <a:noFill/>
          <a:ln w="3175">
            <a:solidFill>
              <a:schemeClr val="tx1"/>
            </a:solidFill>
            <a:miter lim="800000"/>
            <a:headEnd/>
            <a:tailEnd/>
          </a:ln>
        </p:spPr>
      </p:pic>
      <p:pic>
        <p:nvPicPr>
          <p:cNvPr id="1027" name="Picture 3"/>
          <p:cNvPicPr>
            <a:picLocks noChangeAspect="1" noChangeArrowheads="1"/>
          </p:cNvPicPr>
          <p:nvPr/>
        </p:nvPicPr>
        <p:blipFill>
          <a:blip r:embed="rId4" cstate="print"/>
          <a:srcRect l="1133" t="17407" r="9803"/>
          <a:stretch>
            <a:fillRect/>
          </a:stretch>
        </p:blipFill>
        <p:spPr bwMode="auto">
          <a:xfrm>
            <a:off x="3352800" y="3130101"/>
            <a:ext cx="4419600" cy="3270699"/>
          </a:xfrm>
          <a:prstGeom prst="rect">
            <a:avLst/>
          </a:prstGeom>
          <a:noFill/>
          <a:ln w="3175">
            <a:solidFill>
              <a:schemeClr val="tx1"/>
            </a:solidFill>
            <a:miter lim="800000"/>
            <a:headEnd/>
            <a:tailEnd/>
          </a:ln>
        </p:spPr>
      </p:pic>
      <p:sp>
        <p:nvSpPr>
          <p:cNvPr id="6" name="Right Arrow 5"/>
          <p:cNvSpPr/>
          <p:nvPr/>
        </p:nvSpPr>
        <p:spPr>
          <a:xfrm rot="10800000">
            <a:off x="5181600" y="2667000"/>
            <a:ext cx="12954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609600" y="228600"/>
            <a:ext cx="8229600" cy="7921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2E68C2"/>
                </a:solidFill>
                <a:effectLst/>
                <a:uLnTx/>
                <a:uFillTx/>
                <a:latin typeface="+mj-lt"/>
                <a:ea typeface="+mj-ea"/>
                <a:cs typeface="+mj-cs"/>
              </a:rPr>
              <a:t>ORCID</a:t>
            </a:r>
            <a:endParaRPr kumimoji="0" lang="en-US" sz="3600" b="0" i="0" u="none" strike="noStrike" kern="1200" cap="none" spc="0" normalizeH="0" baseline="0" noProof="0" dirty="0">
              <a:ln>
                <a:noFill/>
              </a:ln>
              <a:solidFill>
                <a:srgbClr val="2E68C2"/>
              </a:solidFill>
              <a:effectLst/>
              <a:uLnTx/>
              <a:uFillTx/>
              <a:latin typeface="+mj-lt"/>
              <a:ea typeface="+mj-ea"/>
              <a:cs typeface="+mj-cs"/>
            </a:endParaRPr>
          </a:p>
        </p:txBody>
      </p:sp>
      <p:pic>
        <p:nvPicPr>
          <p:cNvPr id="10" name="Picture 9" descr="line.png"/>
          <p:cNvPicPr>
            <a:picLocks noChangeAspect="1"/>
          </p:cNvPicPr>
          <p:nvPr/>
        </p:nvPicPr>
        <p:blipFill>
          <a:blip r:embed="rId5" cstate="print"/>
          <a:stretch>
            <a:fillRect/>
          </a:stretch>
        </p:blipFill>
        <p:spPr>
          <a:xfrm>
            <a:off x="457200" y="838200"/>
            <a:ext cx="8229600" cy="374393"/>
          </a:xfrm>
          <a:prstGeom prst="rect">
            <a:avLst/>
          </a:prstGeom>
        </p:spPr>
      </p:pic>
      <p:pic>
        <p:nvPicPr>
          <p:cNvPr id="7" name="~PP3966.WAV">
            <a:hlinkClick r:id="" action="ppaction://media"/>
          </p:cNvPr>
          <p:cNvPicPr>
            <a:picLocks noRot="1" noChangeAspect="1"/>
          </p:cNvPicPr>
          <p:nvPr>
            <a:wavAudioFile r:embed="rId1" name="~PP3966.WAV"/>
          </p:nvPr>
        </p:nvPicPr>
        <p:blipFill>
          <a:blip r:embed="rId6" cstate="print"/>
          <a:stretch>
            <a:fillRect/>
          </a:stretch>
        </p:blipFill>
        <p:spPr>
          <a:xfrm>
            <a:off x="8734425" y="6448425"/>
            <a:ext cx="304800" cy="304800"/>
          </a:xfrm>
          <a:prstGeom prst="rect">
            <a:avLst/>
          </a:prstGeom>
        </p:spPr>
      </p:pic>
    </p:spTree>
  </p:cSld>
  <p:clrMapOvr>
    <a:masterClrMapping/>
  </p:clrMapOvr>
  <p:transition advTm="5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7060" name="Picture 4"/>
          <p:cNvPicPr>
            <a:picLocks noChangeAspect="1" noChangeArrowheads="1"/>
          </p:cNvPicPr>
          <p:nvPr/>
        </p:nvPicPr>
        <p:blipFill>
          <a:blip r:embed="rId4" cstate="print"/>
          <a:srcRect/>
          <a:stretch>
            <a:fillRect/>
          </a:stretch>
        </p:blipFill>
        <p:spPr bwMode="auto">
          <a:xfrm>
            <a:off x="685800" y="1219200"/>
            <a:ext cx="7254263" cy="4343400"/>
          </a:xfrm>
          <a:prstGeom prst="rect">
            <a:avLst/>
          </a:prstGeom>
          <a:noFill/>
          <a:ln w="9525">
            <a:solidFill>
              <a:schemeClr val="tx1"/>
            </a:solidFill>
            <a:miter lim="800000"/>
            <a:headEnd/>
            <a:tailEnd/>
          </a:ln>
        </p:spPr>
      </p:pic>
      <p:sp>
        <p:nvSpPr>
          <p:cNvPr id="4" name="Title 3"/>
          <p:cNvSpPr>
            <a:spLocks noGrp="1"/>
          </p:cNvSpPr>
          <p:nvPr>
            <p:ph type="title"/>
          </p:nvPr>
        </p:nvSpPr>
        <p:spPr>
          <a:xfrm>
            <a:off x="457200" y="228600"/>
            <a:ext cx="8229600" cy="792162"/>
          </a:xfrm>
        </p:spPr>
        <p:txBody>
          <a:bodyPr/>
          <a:lstStyle/>
          <a:p>
            <a:pPr>
              <a:buNone/>
            </a:pPr>
            <a:r>
              <a:rPr lang="en-US" dirty="0" smtClean="0">
                <a:solidFill>
                  <a:srgbClr val="2E68C2"/>
                </a:solidFill>
              </a:rPr>
              <a:t>Data Harmony Integration</a:t>
            </a:r>
            <a:endParaRPr lang="en-US" dirty="0">
              <a:solidFill>
                <a:srgbClr val="2E68C2"/>
              </a:solidFill>
            </a:endParaRPr>
          </a:p>
        </p:txBody>
      </p:sp>
      <p:sp>
        <p:nvSpPr>
          <p:cNvPr id="6" name="Right Arrow 5"/>
          <p:cNvSpPr/>
          <p:nvPr/>
        </p:nvSpPr>
        <p:spPr>
          <a:xfrm>
            <a:off x="152400" y="5257800"/>
            <a:ext cx="5334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7059" name="Picture 3"/>
          <p:cNvPicPr>
            <a:picLocks noChangeAspect="1" noChangeArrowheads="1"/>
          </p:cNvPicPr>
          <p:nvPr/>
        </p:nvPicPr>
        <p:blipFill>
          <a:blip r:embed="rId5" cstate="print"/>
          <a:srcRect r="24930"/>
          <a:stretch>
            <a:fillRect/>
          </a:stretch>
        </p:blipFill>
        <p:spPr bwMode="auto">
          <a:xfrm>
            <a:off x="3962400" y="4435215"/>
            <a:ext cx="4770619" cy="1308360"/>
          </a:xfrm>
          <a:prstGeom prst="rect">
            <a:avLst/>
          </a:prstGeom>
          <a:noFill/>
          <a:ln w="9525">
            <a:solidFill>
              <a:schemeClr val="tx1"/>
            </a:solidFill>
            <a:miter lim="800000"/>
            <a:headEnd/>
            <a:tailEnd/>
          </a:ln>
        </p:spPr>
      </p:pic>
      <p:pic>
        <p:nvPicPr>
          <p:cNvPr id="7" name="Picture 6" descr="line.png"/>
          <p:cNvPicPr>
            <a:picLocks noChangeAspect="1"/>
          </p:cNvPicPr>
          <p:nvPr/>
        </p:nvPicPr>
        <p:blipFill>
          <a:blip r:embed="rId6" cstate="print"/>
          <a:stretch>
            <a:fillRect/>
          </a:stretch>
        </p:blipFill>
        <p:spPr>
          <a:xfrm>
            <a:off x="457200" y="838200"/>
            <a:ext cx="8229600" cy="374393"/>
          </a:xfrm>
          <a:prstGeom prst="rect">
            <a:avLst/>
          </a:prstGeom>
        </p:spPr>
      </p:pic>
      <p:pic>
        <p:nvPicPr>
          <p:cNvPr id="8" name="~PP3973.WAV">
            <a:hlinkClick r:id="" action="ppaction://media"/>
          </p:cNvPr>
          <p:cNvPicPr>
            <a:picLocks noRot="1" noChangeAspect="1"/>
          </p:cNvPicPr>
          <p:nvPr>
            <a:wavAudioFile r:embed="rId1" name="~PP3973.WAV"/>
          </p:nvPr>
        </p:nvPicPr>
        <p:blipFill>
          <a:blip r:embed="rId7" cstate="print"/>
          <a:stretch>
            <a:fillRect/>
          </a:stretch>
        </p:blipFill>
        <p:spPr>
          <a:xfrm>
            <a:off x="8734425" y="6448425"/>
            <a:ext cx="304800" cy="304800"/>
          </a:xfrm>
          <a:prstGeom prst="rect">
            <a:avLst/>
          </a:prstGeom>
        </p:spPr>
      </p:pic>
    </p:spTree>
  </p:cSld>
  <p:clrMapOvr>
    <a:masterClrMapping/>
  </p:clrMapOvr>
  <p:transition advTm="4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pPr>
              <a:buNone/>
            </a:pPr>
            <a:r>
              <a:rPr lang="en-US" dirty="0" smtClean="0">
                <a:solidFill>
                  <a:srgbClr val="2E68C2"/>
                </a:solidFill>
              </a:rPr>
              <a:t>Data Harmony</a:t>
            </a:r>
            <a:endParaRPr lang="en-US" dirty="0">
              <a:solidFill>
                <a:srgbClr val="2E68C2"/>
              </a:solidFill>
            </a:endParaRPr>
          </a:p>
        </p:txBody>
      </p:sp>
      <p:sp>
        <p:nvSpPr>
          <p:cNvPr id="9" name="Content Placeholder 1"/>
          <p:cNvSpPr>
            <a:spLocks noGrp="1"/>
          </p:cNvSpPr>
          <p:nvPr>
            <p:ph idx="1"/>
          </p:nvPr>
        </p:nvSpPr>
        <p:spPr>
          <a:xfrm>
            <a:off x="457200" y="1295400"/>
            <a:ext cx="3505200" cy="4525963"/>
          </a:xfrm>
        </p:spPr>
        <p:txBody>
          <a:bodyPr>
            <a:normAutofit/>
          </a:bodyPr>
          <a:lstStyle/>
          <a:p>
            <a:r>
              <a:rPr lang="en-US" dirty="0" smtClean="0"/>
              <a:t>Searching:</a:t>
            </a:r>
          </a:p>
          <a:p>
            <a:pPr lvl="1"/>
            <a:r>
              <a:rPr lang="en-US" dirty="0" smtClean="0"/>
              <a:t>Type terms</a:t>
            </a:r>
          </a:p>
          <a:p>
            <a:pPr lvl="1"/>
            <a:r>
              <a:rPr lang="en-US" dirty="0" smtClean="0"/>
              <a:t>Choose from selection list</a:t>
            </a:r>
          </a:p>
          <a:p>
            <a:r>
              <a:rPr lang="en-US" dirty="0" smtClean="0"/>
              <a:t>Submit selected terms</a:t>
            </a:r>
          </a:p>
          <a:p>
            <a:endParaRPr lang="en-US" dirty="0"/>
          </a:p>
        </p:txBody>
      </p:sp>
      <p:pic>
        <p:nvPicPr>
          <p:cNvPr id="558083" name="Picture 3"/>
          <p:cNvPicPr>
            <a:picLocks noChangeAspect="1" noChangeArrowheads="1"/>
          </p:cNvPicPr>
          <p:nvPr/>
        </p:nvPicPr>
        <p:blipFill>
          <a:blip r:embed="rId3" cstate="print"/>
          <a:srcRect/>
          <a:stretch>
            <a:fillRect/>
          </a:stretch>
        </p:blipFill>
        <p:spPr bwMode="auto">
          <a:xfrm>
            <a:off x="4038600" y="1219200"/>
            <a:ext cx="3733800" cy="5152937"/>
          </a:xfrm>
          <a:prstGeom prst="rect">
            <a:avLst/>
          </a:prstGeom>
          <a:noFill/>
          <a:ln w="9525">
            <a:solidFill>
              <a:schemeClr val="tx1"/>
            </a:solidFill>
            <a:miter lim="800000"/>
            <a:headEnd/>
            <a:tailEnd/>
          </a:ln>
        </p:spPr>
      </p:pic>
      <p:sp>
        <p:nvSpPr>
          <p:cNvPr id="7" name="Right Arrow 6"/>
          <p:cNvSpPr/>
          <p:nvPr/>
        </p:nvSpPr>
        <p:spPr>
          <a:xfrm>
            <a:off x="3657600" y="3048000"/>
            <a:ext cx="3810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7620000" y="1828800"/>
            <a:ext cx="5334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8336561">
            <a:off x="6181680" y="5948939"/>
            <a:ext cx="5334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ine.png"/>
          <p:cNvPicPr>
            <a:picLocks noChangeAspect="1"/>
          </p:cNvPicPr>
          <p:nvPr/>
        </p:nvPicPr>
        <p:blipFill>
          <a:blip r:embed="rId4" cstate="print"/>
          <a:stretch>
            <a:fillRect/>
          </a:stretch>
        </p:blipFill>
        <p:spPr>
          <a:xfrm>
            <a:off x="457200" y="685800"/>
            <a:ext cx="8229600" cy="374393"/>
          </a:xfrm>
          <a:prstGeom prst="rect">
            <a:avLst/>
          </a:prstGeom>
        </p:spPr>
      </p:pic>
      <p:pic>
        <p:nvPicPr>
          <p:cNvPr id="12" name="~PP894.WAV">
            <a:hlinkClick r:id="" action="ppaction://media"/>
          </p:cNvPr>
          <p:cNvPicPr>
            <a:picLocks noRot="1" noChangeAspect="1"/>
          </p:cNvPicPr>
          <p:nvPr>
            <a:wavAudioFile r:embed="rId1" name="~PP894.WAV"/>
          </p:nvPr>
        </p:nvPicPr>
        <p:blipFill>
          <a:blip r:embed="rId5" cstate="print"/>
          <a:stretch>
            <a:fillRect/>
          </a:stretch>
        </p:blipFill>
        <p:spPr>
          <a:xfrm>
            <a:off x="8734425" y="6448425"/>
            <a:ext cx="304800" cy="304800"/>
          </a:xfrm>
          <a:prstGeom prst="rect">
            <a:avLst/>
          </a:prstGeom>
        </p:spPr>
      </p:pic>
    </p:spTree>
  </p:cSld>
  <p:clrMapOvr>
    <a:masterClrMapping/>
  </p:clrMapOvr>
  <p:transition advTm="2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buNone/>
            </a:pPr>
            <a:r>
              <a:rPr lang="en-US" dirty="0" smtClean="0">
                <a:solidFill>
                  <a:srgbClr val="2E68C2"/>
                </a:solidFill>
              </a:rPr>
              <a:t>Data Harmony Interactive Results</a:t>
            </a:r>
            <a:endParaRPr lang="en-US" dirty="0">
              <a:solidFill>
                <a:srgbClr val="2E68C2"/>
              </a:solidFill>
            </a:endParaRPr>
          </a:p>
        </p:txBody>
      </p:sp>
      <p:pic>
        <p:nvPicPr>
          <p:cNvPr id="2050" name="Picture 2"/>
          <p:cNvPicPr>
            <a:picLocks noChangeAspect="1" noChangeArrowheads="1"/>
          </p:cNvPicPr>
          <p:nvPr/>
        </p:nvPicPr>
        <p:blipFill>
          <a:blip r:embed="rId3" cstate="print"/>
          <a:srcRect/>
          <a:stretch>
            <a:fillRect/>
          </a:stretch>
        </p:blipFill>
        <p:spPr bwMode="auto">
          <a:xfrm>
            <a:off x="1828800" y="1295400"/>
            <a:ext cx="5238750" cy="4967288"/>
          </a:xfrm>
          <a:prstGeom prst="rect">
            <a:avLst/>
          </a:prstGeom>
          <a:noFill/>
          <a:ln w="9525">
            <a:solidFill>
              <a:schemeClr val="tx1"/>
            </a:solidFill>
            <a:miter lim="800000"/>
            <a:headEnd/>
            <a:tailEnd/>
          </a:ln>
        </p:spPr>
      </p:pic>
      <p:sp>
        <p:nvSpPr>
          <p:cNvPr id="13" name="Rounded Rectangle 12"/>
          <p:cNvSpPr/>
          <p:nvPr/>
        </p:nvSpPr>
        <p:spPr>
          <a:xfrm>
            <a:off x="1447800" y="5181600"/>
            <a:ext cx="3962400" cy="1143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ine.png"/>
          <p:cNvPicPr>
            <a:picLocks noChangeAspect="1"/>
          </p:cNvPicPr>
          <p:nvPr/>
        </p:nvPicPr>
        <p:blipFill>
          <a:blip r:embed="rId4" cstate="print"/>
          <a:stretch>
            <a:fillRect/>
          </a:stretch>
        </p:blipFill>
        <p:spPr>
          <a:xfrm>
            <a:off x="457200" y="914400"/>
            <a:ext cx="8229600" cy="374393"/>
          </a:xfrm>
          <a:prstGeom prst="rect">
            <a:avLst/>
          </a:prstGeom>
        </p:spPr>
      </p:pic>
      <p:pic>
        <p:nvPicPr>
          <p:cNvPr id="6" name="~PP3966.WAV">
            <a:hlinkClick r:id="" action="ppaction://media"/>
          </p:cNvPr>
          <p:cNvPicPr>
            <a:picLocks noRot="1" noChangeAspect="1"/>
          </p:cNvPicPr>
          <p:nvPr>
            <a:wavAudioFile r:embed="rId1" name="~PP3966.WAV"/>
          </p:nvPr>
        </p:nvPicPr>
        <p:blipFill>
          <a:blip r:embed="rId5" cstate="print"/>
          <a:stretch>
            <a:fillRect/>
          </a:stretch>
        </p:blipFill>
        <p:spPr>
          <a:xfrm>
            <a:off x="8734425" y="6448425"/>
            <a:ext cx="304800" cy="304800"/>
          </a:xfrm>
          <a:prstGeom prst="rect">
            <a:avLst/>
          </a:prstGeom>
        </p:spPr>
      </p:pic>
    </p:spTree>
  </p:cSld>
  <p:clrMapOvr>
    <a:masterClrMapping/>
  </p:clrMapOvr>
  <p:transition advTm="1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pPr>
              <a:buNone/>
            </a:pPr>
            <a:r>
              <a:rPr lang="en-US" dirty="0" smtClean="0">
                <a:solidFill>
                  <a:srgbClr val="2E68C2"/>
                </a:solidFill>
              </a:rPr>
              <a:t>Data Harmony Automatic Results</a:t>
            </a:r>
            <a:endParaRPr lang="en-US" dirty="0">
              <a:solidFill>
                <a:srgbClr val="2E68C2"/>
              </a:solidFill>
            </a:endParaRPr>
          </a:p>
        </p:txBody>
      </p:sp>
      <p:pic>
        <p:nvPicPr>
          <p:cNvPr id="1026" name="Picture 2"/>
          <p:cNvPicPr>
            <a:picLocks noChangeAspect="1" noChangeArrowheads="1"/>
          </p:cNvPicPr>
          <p:nvPr/>
        </p:nvPicPr>
        <p:blipFill>
          <a:blip r:embed="rId3" cstate="print"/>
          <a:srcRect/>
          <a:stretch>
            <a:fillRect/>
          </a:stretch>
        </p:blipFill>
        <p:spPr bwMode="auto">
          <a:xfrm>
            <a:off x="2362199" y="1219200"/>
            <a:ext cx="4690877" cy="5143429"/>
          </a:xfrm>
          <a:prstGeom prst="rect">
            <a:avLst/>
          </a:prstGeom>
          <a:noFill/>
          <a:ln w="9525">
            <a:solidFill>
              <a:schemeClr val="tx1"/>
            </a:solidFill>
            <a:miter lim="800000"/>
            <a:headEnd/>
            <a:tailEnd/>
          </a:ln>
        </p:spPr>
      </p:pic>
      <p:sp>
        <p:nvSpPr>
          <p:cNvPr id="13" name="Rounded Rectangle 12"/>
          <p:cNvSpPr/>
          <p:nvPr/>
        </p:nvSpPr>
        <p:spPr>
          <a:xfrm>
            <a:off x="2209799" y="4903148"/>
            <a:ext cx="3620417" cy="14214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ine.png"/>
          <p:cNvPicPr>
            <a:picLocks noChangeAspect="1"/>
          </p:cNvPicPr>
          <p:nvPr/>
        </p:nvPicPr>
        <p:blipFill>
          <a:blip r:embed="rId4" cstate="print"/>
          <a:stretch>
            <a:fillRect/>
          </a:stretch>
        </p:blipFill>
        <p:spPr>
          <a:xfrm>
            <a:off x="457200" y="844807"/>
            <a:ext cx="8229600" cy="374393"/>
          </a:xfrm>
          <a:prstGeom prst="rect">
            <a:avLst/>
          </a:prstGeom>
        </p:spPr>
      </p:pic>
      <p:pic>
        <p:nvPicPr>
          <p:cNvPr id="6" name="~PP1926.WAV">
            <a:hlinkClick r:id="" action="ppaction://media"/>
          </p:cNvPr>
          <p:cNvPicPr>
            <a:picLocks noRot="1" noChangeAspect="1"/>
          </p:cNvPicPr>
          <p:nvPr>
            <a:wavAudioFile r:embed="rId1" name="~PP1926.WAV"/>
          </p:nvPr>
        </p:nvPicPr>
        <p:blipFill>
          <a:blip r:embed="rId5" cstate="print"/>
          <a:stretch>
            <a:fillRect/>
          </a:stretch>
        </p:blipFill>
        <p:spPr>
          <a:xfrm>
            <a:off x="8734425" y="6448425"/>
            <a:ext cx="304800" cy="304800"/>
          </a:xfrm>
          <a:prstGeom prst="rect">
            <a:avLst/>
          </a:prstGeom>
        </p:spPr>
      </p:pic>
    </p:spTree>
  </p:cSld>
  <p:clrMapOvr>
    <a:masterClrMapping/>
  </p:clrMapOvr>
  <p:transition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792162"/>
          </a:xfrm>
        </p:spPr>
        <p:txBody>
          <a:bodyPr>
            <a:normAutofit/>
          </a:bodyPr>
          <a:lstStyle/>
          <a:p>
            <a:r>
              <a:rPr lang="en-US" dirty="0" smtClean="0">
                <a:solidFill>
                  <a:srgbClr val="2E68C2"/>
                </a:solidFill>
              </a:rPr>
              <a:t>Customers Are Also Asking For:</a:t>
            </a:r>
            <a:endParaRPr lang="en-US" dirty="0">
              <a:solidFill>
                <a:srgbClr val="2E68C2"/>
              </a:solidFill>
            </a:endParaRPr>
          </a:p>
        </p:txBody>
      </p:sp>
      <p:sp>
        <p:nvSpPr>
          <p:cNvPr id="3" name="Content Placeholder 2"/>
          <p:cNvSpPr>
            <a:spLocks noGrp="1"/>
          </p:cNvSpPr>
          <p:nvPr>
            <p:ph idx="1"/>
          </p:nvPr>
        </p:nvSpPr>
        <p:spPr>
          <a:xfrm>
            <a:off x="457200" y="1219200"/>
            <a:ext cx="8229600" cy="4572000"/>
          </a:xfrm>
        </p:spPr>
        <p:txBody>
          <a:bodyPr>
            <a:normAutofit fontScale="92500" lnSpcReduction="10000"/>
          </a:bodyPr>
          <a:lstStyle/>
          <a:p>
            <a:r>
              <a:rPr lang="en-US" sz="4000" dirty="0" smtClean="0"/>
              <a:t>Exporting Reviews (to be published)</a:t>
            </a:r>
          </a:p>
          <a:p>
            <a:r>
              <a:rPr lang="en-US" sz="4000" dirty="0" smtClean="0"/>
              <a:t>Aiding Discussion of Decision Letters </a:t>
            </a:r>
          </a:p>
          <a:p>
            <a:r>
              <a:rPr lang="en-US" sz="4000" dirty="0" smtClean="0"/>
              <a:t>Look and Feel Customization</a:t>
            </a:r>
          </a:p>
          <a:p>
            <a:r>
              <a:rPr lang="en-US" sz="4000" dirty="0" smtClean="0"/>
              <a:t>Open Access Questions</a:t>
            </a:r>
          </a:p>
          <a:p>
            <a:r>
              <a:rPr lang="en-US" sz="4000" smtClean="0"/>
              <a:t>Payment Options</a:t>
            </a:r>
            <a:endParaRPr lang="en-US" sz="4000" dirty="0" smtClean="0"/>
          </a:p>
          <a:p>
            <a:r>
              <a:rPr lang="en-US" sz="4000" dirty="0" smtClean="0"/>
              <a:t>Varied Licenses / Disclosures</a:t>
            </a:r>
          </a:p>
          <a:p>
            <a:r>
              <a:rPr lang="en-US" sz="4000" dirty="0" smtClean="0"/>
              <a:t>One-off Functionalities</a:t>
            </a:r>
          </a:p>
        </p:txBody>
      </p:sp>
      <p:pic>
        <p:nvPicPr>
          <p:cNvPr id="4" name="Picture 3" descr="line.png"/>
          <p:cNvPicPr>
            <a:picLocks noChangeAspect="1"/>
          </p:cNvPicPr>
          <p:nvPr/>
        </p:nvPicPr>
        <p:blipFill>
          <a:blip r:embed="rId4" cstate="print"/>
          <a:stretch>
            <a:fillRect/>
          </a:stretch>
        </p:blipFill>
        <p:spPr>
          <a:xfrm>
            <a:off x="457200" y="914400"/>
            <a:ext cx="8229600" cy="374393"/>
          </a:xfrm>
          <a:prstGeom prst="rect">
            <a:avLst/>
          </a:prstGeom>
        </p:spPr>
      </p:pic>
      <p:pic>
        <p:nvPicPr>
          <p:cNvPr id="5" name="~PP3978.WAV">
            <a:hlinkClick r:id="" action="ppaction://media"/>
          </p:cNvPr>
          <p:cNvPicPr>
            <a:picLocks noRot="1" noChangeAspect="1"/>
          </p:cNvPicPr>
          <p:nvPr>
            <a:wavAudioFile r:embed="rId1" name="~PP3978.WAV"/>
          </p:nvPr>
        </p:nvPicPr>
        <p:blipFill>
          <a:blip r:embed="rId5" cstate="print"/>
          <a:stretch>
            <a:fillRect/>
          </a:stretch>
        </p:blipFill>
        <p:spPr>
          <a:xfrm>
            <a:off x="8734425" y="6448425"/>
            <a:ext cx="304800" cy="304800"/>
          </a:xfrm>
          <a:prstGeom prst="rect">
            <a:avLst/>
          </a:prstGeom>
        </p:spPr>
      </p:pic>
    </p:spTree>
  </p:cSld>
  <p:clrMapOvr>
    <a:masterClrMapping/>
  </p:clrMapOvr>
  <p:transition advTm="21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792162"/>
          </a:xfrm>
        </p:spPr>
        <p:txBody>
          <a:bodyPr>
            <a:normAutofit/>
          </a:bodyPr>
          <a:lstStyle/>
          <a:p>
            <a:r>
              <a:rPr lang="en-US" dirty="0" smtClean="0">
                <a:solidFill>
                  <a:srgbClr val="2E68C2"/>
                </a:solidFill>
              </a:rPr>
              <a:t>Peer Review of Video, Audio, Data Sets</a:t>
            </a:r>
            <a:endParaRPr lang="en-US" dirty="0">
              <a:solidFill>
                <a:srgbClr val="2E68C2"/>
              </a:solidFill>
            </a:endParaRPr>
          </a:p>
        </p:txBody>
      </p:sp>
      <p:sp>
        <p:nvSpPr>
          <p:cNvPr id="3" name="Content Placeholder 2"/>
          <p:cNvSpPr>
            <a:spLocks noGrp="1"/>
          </p:cNvSpPr>
          <p:nvPr>
            <p:ph idx="1"/>
          </p:nvPr>
        </p:nvSpPr>
        <p:spPr>
          <a:xfrm>
            <a:off x="457200" y="1219200"/>
            <a:ext cx="8229600" cy="3916363"/>
          </a:xfrm>
        </p:spPr>
        <p:txBody>
          <a:bodyPr>
            <a:normAutofit/>
          </a:bodyPr>
          <a:lstStyle/>
          <a:p>
            <a:r>
              <a:rPr lang="en-US" sz="4000" dirty="0" smtClean="0"/>
              <a:t>Variety of Viewpoints</a:t>
            </a:r>
          </a:p>
          <a:p>
            <a:r>
              <a:rPr lang="en-US" sz="4000" dirty="0" smtClean="0"/>
              <a:t>Sometimes Discipline Specific</a:t>
            </a:r>
          </a:p>
          <a:p>
            <a:endParaRPr lang="en-US" sz="4000" dirty="0" smtClean="0"/>
          </a:p>
          <a:p>
            <a:endParaRPr lang="en-US" sz="4000" dirty="0" smtClean="0"/>
          </a:p>
          <a:p>
            <a:endParaRPr lang="en-US" sz="4000" dirty="0" smtClean="0"/>
          </a:p>
        </p:txBody>
      </p:sp>
      <p:pic>
        <p:nvPicPr>
          <p:cNvPr id="4" name="Picture 3" descr="line.png"/>
          <p:cNvPicPr>
            <a:picLocks noChangeAspect="1"/>
          </p:cNvPicPr>
          <p:nvPr/>
        </p:nvPicPr>
        <p:blipFill>
          <a:blip r:embed="rId4" cstate="print"/>
          <a:stretch>
            <a:fillRect/>
          </a:stretch>
        </p:blipFill>
        <p:spPr>
          <a:xfrm>
            <a:off x="457200" y="914400"/>
            <a:ext cx="8229600" cy="374393"/>
          </a:xfrm>
          <a:prstGeom prst="rect">
            <a:avLst/>
          </a:prstGeom>
        </p:spPr>
      </p:pic>
      <p:pic>
        <p:nvPicPr>
          <p:cNvPr id="2049" name="Picture 1" descr="C:\Documents and Settings\Administrator\Local Settings\Temporary Internet Files\Content.IE5\RVDRK2LZ\MP900402892[1].jpg"/>
          <p:cNvPicPr>
            <a:picLocks noChangeAspect="1" noChangeArrowheads="1"/>
          </p:cNvPicPr>
          <p:nvPr/>
        </p:nvPicPr>
        <p:blipFill>
          <a:blip r:embed="rId5" cstate="print"/>
          <a:srcRect t="18605" r="12791"/>
          <a:stretch>
            <a:fillRect/>
          </a:stretch>
        </p:blipFill>
        <p:spPr bwMode="auto">
          <a:xfrm>
            <a:off x="4343400" y="3048000"/>
            <a:ext cx="3810000" cy="2667000"/>
          </a:xfrm>
          <a:prstGeom prst="rect">
            <a:avLst/>
          </a:prstGeom>
          <a:noFill/>
        </p:spPr>
      </p:pic>
      <p:pic>
        <p:nvPicPr>
          <p:cNvPr id="2053" name="Picture 5" descr="Reflector telescope by J_Alves - A simplified reflector telescope on tripod. Drawn in Inkscape."/>
          <p:cNvPicPr>
            <a:picLocks noChangeAspect="1" noChangeArrowheads="1"/>
          </p:cNvPicPr>
          <p:nvPr/>
        </p:nvPicPr>
        <p:blipFill>
          <a:blip r:embed="rId6" cstate="print"/>
          <a:srcRect/>
          <a:stretch>
            <a:fillRect/>
          </a:stretch>
        </p:blipFill>
        <p:spPr bwMode="auto">
          <a:xfrm>
            <a:off x="1905000" y="3257550"/>
            <a:ext cx="1657350" cy="2381250"/>
          </a:xfrm>
          <a:prstGeom prst="rect">
            <a:avLst/>
          </a:prstGeom>
          <a:noFill/>
        </p:spPr>
      </p:pic>
      <p:pic>
        <p:nvPicPr>
          <p:cNvPr id="7" name="~PP3978.WAV">
            <a:hlinkClick r:id="" action="ppaction://media"/>
          </p:cNvPr>
          <p:cNvPicPr>
            <a:picLocks noRot="1" noChangeAspect="1"/>
          </p:cNvPicPr>
          <p:nvPr>
            <a:wavAudioFile r:embed="rId1" name="~PP3978.WAV"/>
          </p:nvPr>
        </p:nvPicPr>
        <p:blipFill>
          <a:blip r:embed="rId7" cstate="print"/>
          <a:stretch>
            <a:fillRect/>
          </a:stretch>
        </p:blipFill>
        <p:spPr>
          <a:xfrm>
            <a:off x="8734425" y="6448425"/>
            <a:ext cx="304800" cy="304800"/>
          </a:xfrm>
          <a:prstGeom prst="rect">
            <a:avLst/>
          </a:prstGeom>
        </p:spPr>
      </p:pic>
    </p:spTree>
  </p:cSld>
  <p:clrMapOvr>
    <a:masterClrMapping/>
  </p:clrMapOvr>
  <p:transition advTm="5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533400"/>
            <a:ext cx="6172200" cy="1851025"/>
          </a:xfrm>
        </p:spPr>
        <p:txBody>
          <a:bodyPr>
            <a:normAutofit/>
          </a:bodyPr>
          <a:lstStyle/>
          <a:p>
            <a:r>
              <a:rPr lang="en-US" sz="4400" b="1" dirty="0" smtClean="0">
                <a:solidFill>
                  <a:srgbClr val="2E68C2"/>
                </a:solidFill>
              </a:rPr>
              <a:t>Thank You For Your Time!</a:t>
            </a:r>
            <a:endParaRPr lang="en-US" sz="4400" b="1" dirty="0">
              <a:solidFill>
                <a:srgbClr val="2E68C2"/>
              </a:solidFill>
            </a:endParaRPr>
          </a:p>
        </p:txBody>
      </p:sp>
      <p:sp>
        <p:nvSpPr>
          <p:cNvPr id="3" name="Content Placeholder 2"/>
          <p:cNvSpPr>
            <a:spLocks noGrp="1"/>
          </p:cNvSpPr>
          <p:nvPr>
            <p:ph type="subTitle" idx="1"/>
          </p:nvPr>
        </p:nvSpPr>
        <p:spPr>
          <a:xfrm>
            <a:off x="2514600" y="2743200"/>
            <a:ext cx="6019800" cy="3276600"/>
          </a:xfrm>
        </p:spPr>
        <p:txBody>
          <a:bodyPr>
            <a:normAutofit/>
          </a:bodyPr>
          <a:lstStyle/>
          <a:p>
            <a:pPr>
              <a:buNone/>
            </a:pPr>
            <a:r>
              <a:rPr lang="en-US" dirty="0" smtClean="0">
                <a:solidFill>
                  <a:srgbClr val="2E68C2"/>
                </a:solidFill>
              </a:rPr>
              <a:t>Anna Jester</a:t>
            </a:r>
          </a:p>
          <a:p>
            <a:pPr>
              <a:buNone/>
            </a:pPr>
            <a:r>
              <a:rPr lang="en-US" dirty="0" smtClean="0">
                <a:solidFill>
                  <a:srgbClr val="2E68C2"/>
                </a:solidFill>
              </a:rPr>
              <a:t>Director of Sales &amp; Marketing</a:t>
            </a:r>
          </a:p>
          <a:p>
            <a:pPr>
              <a:buNone/>
            </a:pPr>
            <a:r>
              <a:rPr lang="en-US" dirty="0" smtClean="0">
                <a:solidFill>
                  <a:srgbClr val="2E68C2"/>
                </a:solidFill>
              </a:rPr>
              <a:t>eJournalPress</a:t>
            </a:r>
          </a:p>
          <a:p>
            <a:pPr>
              <a:buNone/>
            </a:pPr>
            <a:r>
              <a:rPr lang="en-US" dirty="0" smtClean="0">
                <a:solidFill>
                  <a:srgbClr val="2E68C2"/>
                </a:solidFill>
                <a:hlinkClick r:id="rId3"/>
              </a:rPr>
              <a:t>ajester@ejpress.com</a:t>
            </a:r>
            <a:endParaRPr lang="en-US" dirty="0" smtClean="0">
              <a:solidFill>
                <a:srgbClr val="2E68C2"/>
              </a:solidFill>
            </a:endParaRPr>
          </a:p>
          <a:p>
            <a:pPr>
              <a:buNone/>
            </a:pPr>
            <a:r>
              <a:rPr lang="en-US" dirty="0" smtClean="0">
                <a:solidFill>
                  <a:srgbClr val="2E68C2"/>
                </a:solidFill>
              </a:rPr>
              <a:t>+1 301.230.7601</a:t>
            </a:r>
            <a:endParaRPr lang="en-US" dirty="0">
              <a:solidFill>
                <a:srgbClr val="2E68C2"/>
              </a:solidFill>
            </a:endParaRPr>
          </a:p>
        </p:txBody>
      </p:sp>
      <p:pic>
        <p:nvPicPr>
          <p:cNvPr id="4" name="~PP889.WAV">
            <a:hlinkClick r:id="" action="ppaction://media"/>
          </p:cNvPr>
          <p:cNvPicPr>
            <a:picLocks noRot="1" noChangeAspect="1"/>
          </p:cNvPicPr>
          <p:nvPr>
            <a:wavAudioFile r:embed="rId1" name="~PP889.WAV"/>
          </p:nvPr>
        </p:nvPicPr>
        <p:blipFill>
          <a:blip r:embed="rId4" cstate="print"/>
          <a:stretch>
            <a:fillRect/>
          </a:stretch>
        </p:blipFill>
        <p:spPr>
          <a:xfrm>
            <a:off x="8734425" y="6448425"/>
            <a:ext cx="304800" cy="304800"/>
          </a:xfrm>
          <a:prstGeom prst="rect">
            <a:avLst/>
          </a:prstGeom>
        </p:spPr>
      </p:pic>
    </p:spTree>
  </p:cSld>
  <p:clrMapOvr>
    <a:masterClrMapping/>
  </p:clrMapOvr>
  <p:transition advTm="1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novators.jpg"/>
          <p:cNvPicPr>
            <a:picLocks noChangeAspect="1"/>
          </p:cNvPicPr>
          <p:nvPr/>
        </p:nvPicPr>
        <p:blipFill>
          <a:blip r:embed="rId4" cstate="print"/>
          <a:srcRect l="6471" r="7255"/>
          <a:stretch>
            <a:fillRect/>
          </a:stretch>
        </p:blipFill>
        <p:spPr>
          <a:xfrm>
            <a:off x="0" y="0"/>
            <a:ext cx="9144000" cy="6858000"/>
          </a:xfrm>
          <a:prstGeom prst="rect">
            <a:avLst/>
          </a:prstGeom>
        </p:spPr>
      </p:pic>
      <p:pic>
        <p:nvPicPr>
          <p:cNvPr id="5" name="~PP2950.WAV">
            <a:hlinkClick r:id="" action="ppaction://media"/>
          </p:cNvPr>
          <p:cNvPicPr>
            <a:picLocks noRot="1" noChangeAspect="1"/>
          </p:cNvPicPr>
          <p:nvPr>
            <a:wavAudioFile r:embed="rId1" name="~PP2950.WAV"/>
          </p:nvPr>
        </p:nvPicPr>
        <p:blipFill>
          <a:blip r:embed="rId5" cstate="print"/>
          <a:stretch>
            <a:fillRect/>
          </a:stretch>
        </p:blipFill>
        <p:spPr>
          <a:xfrm>
            <a:off x="8734425" y="6448425"/>
            <a:ext cx="304800" cy="304800"/>
          </a:xfrm>
          <a:prstGeom prst="rect">
            <a:avLst/>
          </a:prstGeom>
        </p:spPr>
      </p:pic>
    </p:spTree>
  </p:cSld>
  <p:clrMapOvr>
    <a:masterClrMapping/>
  </p:clrMapOvr>
  <p:transition advTm="2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normAutofit/>
          </a:bodyPr>
          <a:lstStyle/>
          <a:p>
            <a:r>
              <a:rPr lang="en-US" dirty="0" smtClean="0">
                <a:solidFill>
                  <a:srgbClr val="2E68C2"/>
                </a:solidFill>
              </a:rPr>
              <a:t>Where do we see peer review going?</a:t>
            </a:r>
            <a:endParaRPr lang="en-US" dirty="0">
              <a:solidFill>
                <a:srgbClr val="2E68C2"/>
              </a:solidFill>
            </a:endParaRPr>
          </a:p>
        </p:txBody>
      </p:sp>
      <p:pic>
        <p:nvPicPr>
          <p:cNvPr id="4" name="Picture 3" descr="line.png"/>
          <p:cNvPicPr>
            <a:picLocks noChangeAspect="1"/>
          </p:cNvPicPr>
          <p:nvPr/>
        </p:nvPicPr>
        <p:blipFill>
          <a:blip r:embed="rId4" cstate="print"/>
          <a:stretch>
            <a:fillRect/>
          </a:stretch>
        </p:blipFill>
        <p:spPr>
          <a:xfrm>
            <a:off x="457200" y="914400"/>
            <a:ext cx="8229600" cy="374393"/>
          </a:xfrm>
          <a:prstGeom prst="rect">
            <a:avLst/>
          </a:prstGeom>
        </p:spPr>
      </p:pic>
      <p:pic>
        <p:nvPicPr>
          <p:cNvPr id="1026" name="Picture 2"/>
          <p:cNvPicPr>
            <a:picLocks noChangeAspect="1" noChangeArrowheads="1"/>
          </p:cNvPicPr>
          <p:nvPr/>
        </p:nvPicPr>
        <p:blipFill>
          <a:blip r:embed="rId5" cstate="print"/>
          <a:srcRect l="21532" t="9783" b="28261"/>
          <a:stretch>
            <a:fillRect/>
          </a:stretch>
        </p:blipFill>
        <p:spPr bwMode="auto">
          <a:xfrm>
            <a:off x="990600" y="1371600"/>
            <a:ext cx="7219950" cy="4343400"/>
          </a:xfrm>
          <a:prstGeom prst="rect">
            <a:avLst/>
          </a:prstGeom>
          <a:noFill/>
          <a:ln w="3175">
            <a:solidFill>
              <a:schemeClr val="tx1"/>
            </a:solidFill>
            <a:miter lim="800000"/>
            <a:headEnd/>
            <a:tailEnd/>
          </a:ln>
        </p:spPr>
      </p:pic>
      <p:pic>
        <p:nvPicPr>
          <p:cNvPr id="5" name="~PP3972.WAV">
            <a:hlinkClick r:id="" action="ppaction://media"/>
          </p:cNvPr>
          <p:cNvPicPr>
            <a:picLocks noRot="1" noChangeAspect="1"/>
          </p:cNvPicPr>
          <p:nvPr>
            <a:wavAudioFile r:embed="rId1" name="~PP3972.WAV"/>
          </p:nvPr>
        </p:nvPicPr>
        <p:blipFill>
          <a:blip r:embed="rId6" cstate="print"/>
          <a:stretch>
            <a:fillRect/>
          </a:stretch>
        </p:blipFill>
        <p:spPr>
          <a:xfrm>
            <a:off x="8734425" y="6448425"/>
            <a:ext cx="304800" cy="304800"/>
          </a:xfrm>
          <a:prstGeom prst="rect">
            <a:avLst/>
          </a:prstGeom>
        </p:spPr>
      </p:pic>
    </p:spTree>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447800"/>
          </a:xfrm>
        </p:spPr>
        <p:txBody>
          <a:bodyPr>
            <a:normAutofit/>
          </a:bodyPr>
          <a:lstStyle/>
          <a:p>
            <a:r>
              <a:rPr lang="en-US" dirty="0" smtClean="0">
                <a:solidFill>
                  <a:srgbClr val="2E68C2"/>
                </a:solidFill>
              </a:rPr>
              <a:t>The Seventh International Congress on Peer Review and Biomedical Publication</a:t>
            </a:r>
            <a:endParaRPr lang="en-US" dirty="0">
              <a:solidFill>
                <a:srgbClr val="2E68C2"/>
              </a:solidFill>
            </a:endParaRPr>
          </a:p>
        </p:txBody>
      </p:sp>
      <p:sp>
        <p:nvSpPr>
          <p:cNvPr id="3" name="Content Placeholder 2"/>
          <p:cNvSpPr>
            <a:spLocks noGrp="1"/>
          </p:cNvSpPr>
          <p:nvPr>
            <p:ph idx="1"/>
          </p:nvPr>
        </p:nvSpPr>
        <p:spPr>
          <a:xfrm>
            <a:off x="609600" y="1447800"/>
            <a:ext cx="8001000" cy="4114800"/>
          </a:xfrm>
        </p:spPr>
        <p:txBody>
          <a:bodyPr>
            <a:normAutofit/>
          </a:bodyPr>
          <a:lstStyle/>
          <a:p>
            <a:pPr marL="0" indent="0">
              <a:spcBef>
                <a:spcPts val="0"/>
              </a:spcBef>
              <a:buNone/>
              <a:defRPr/>
            </a:pPr>
            <a:r>
              <a:rPr lang="en-US" dirty="0" smtClean="0"/>
              <a:t>September 8-10, 2013 in Chicago, Illinois, USA.</a:t>
            </a:r>
          </a:p>
          <a:p>
            <a:pPr marL="0" indent="0">
              <a:spcBef>
                <a:spcPts val="0"/>
              </a:spcBef>
              <a:defRPr/>
            </a:pPr>
            <a:r>
              <a:rPr lang="en-US" dirty="0" smtClean="0"/>
              <a:t>Topics include:</a:t>
            </a:r>
          </a:p>
          <a:p>
            <a:pPr marL="400050" lvl="1" indent="0">
              <a:spcBef>
                <a:spcPts val="0"/>
              </a:spcBef>
              <a:buNone/>
              <a:defRPr/>
            </a:pPr>
            <a:r>
              <a:rPr lang="en-US" dirty="0" smtClean="0"/>
              <a:t>-Authorship</a:t>
            </a:r>
          </a:p>
          <a:p>
            <a:pPr marL="400050" lvl="1" indent="0">
              <a:spcBef>
                <a:spcPts val="0"/>
              </a:spcBef>
              <a:buNone/>
              <a:defRPr/>
            </a:pPr>
            <a:r>
              <a:rPr lang="en-US" dirty="0" smtClean="0"/>
              <a:t>-Ethical Issues and Misconduct</a:t>
            </a:r>
          </a:p>
          <a:p>
            <a:pPr marL="400050" lvl="1" indent="0">
              <a:spcBef>
                <a:spcPts val="0"/>
              </a:spcBef>
              <a:buNone/>
              <a:defRPr/>
            </a:pPr>
            <a:r>
              <a:rPr lang="en-US" dirty="0" smtClean="0"/>
              <a:t>-Bias</a:t>
            </a:r>
          </a:p>
          <a:p>
            <a:pPr marL="400050" lvl="1" indent="0">
              <a:spcBef>
                <a:spcPts val="0"/>
              </a:spcBef>
              <a:buNone/>
              <a:defRPr/>
            </a:pPr>
            <a:r>
              <a:rPr lang="en-US" dirty="0" smtClean="0"/>
              <a:t>-Trial Registration</a:t>
            </a:r>
          </a:p>
          <a:p>
            <a:pPr marL="400050" lvl="1" indent="0">
              <a:spcBef>
                <a:spcPts val="0"/>
              </a:spcBef>
              <a:buNone/>
              <a:defRPr/>
            </a:pPr>
            <a:r>
              <a:rPr lang="en-US" dirty="0" smtClean="0"/>
              <a:t>-Data Sharing and Availability</a:t>
            </a:r>
          </a:p>
          <a:p>
            <a:pPr marL="400050" lvl="1" indent="0">
              <a:spcBef>
                <a:spcPts val="0"/>
              </a:spcBef>
              <a:buNone/>
              <a:defRPr/>
            </a:pPr>
            <a:endParaRPr lang="en-US" dirty="0" smtClean="0"/>
          </a:p>
          <a:p>
            <a:pPr marL="0" indent="0">
              <a:spcBef>
                <a:spcPts val="0"/>
              </a:spcBef>
              <a:buNone/>
              <a:defRPr/>
            </a:pPr>
            <a:r>
              <a:rPr lang="en-US" dirty="0" smtClean="0"/>
              <a:t>What will this mean for eJournalPress?</a:t>
            </a:r>
          </a:p>
        </p:txBody>
      </p:sp>
      <p:pic>
        <p:nvPicPr>
          <p:cNvPr id="4" name="Picture 3" descr="line.png"/>
          <p:cNvPicPr>
            <a:picLocks noChangeAspect="1"/>
          </p:cNvPicPr>
          <p:nvPr/>
        </p:nvPicPr>
        <p:blipFill>
          <a:blip r:embed="rId4" cstate="print"/>
          <a:stretch>
            <a:fillRect/>
          </a:stretch>
        </p:blipFill>
        <p:spPr>
          <a:xfrm>
            <a:off x="457200" y="1219200"/>
            <a:ext cx="8229600" cy="374393"/>
          </a:xfrm>
          <a:prstGeom prst="rect">
            <a:avLst/>
          </a:prstGeom>
        </p:spPr>
      </p:pic>
      <p:pic>
        <p:nvPicPr>
          <p:cNvPr id="5" name="~PP898.WAV">
            <a:hlinkClick r:id="" action="ppaction://media"/>
          </p:cNvPr>
          <p:cNvPicPr>
            <a:picLocks noRot="1" noChangeAspect="1"/>
          </p:cNvPicPr>
          <p:nvPr>
            <a:wavAudioFile r:embed="rId1" name="~PP898.WAV"/>
          </p:nvPr>
        </p:nvPicPr>
        <p:blipFill>
          <a:blip r:embed="rId5" cstate="print"/>
          <a:stretch>
            <a:fillRect/>
          </a:stretch>
        </p:blipFill>
        <p:spPr>
          <a:xfrm>
            <a:off x="8734425" y="6448425"/>
            <a:ext cx="304800" cy="304800"/>
          </a:xfrm>
          <a:prstGeom prst="rect">
            <a:avLst/>
          </a:prstGeom>
        </p:spPr>
      </p:pic>
    </p:spTree>
  </p:cSld>
  <p:clrMapOvr>
    <a:masterClrMapping/>
  </p:clrMapOvr>
  <p:transition advTm="7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normAutofit/>
          </a:bodyPr>
          <a:lstStyle/>
          <a:p>
            <a:r>
              <a:rPr lang="en-US" dirty="0" smtClean="0">
                <a:solidFill>
                  <a:srgbClr val="2E68C2"/>
                </a:solidFill>
              </a:rPr>
              <a:t>What Do Our Customers Want?</a:t>
            </a:r>
            <a:endParaRPr lang="en-US" dirty="0">
              <a:solidFill>
                <a:srgbClr val="2E68C2"/>
              </a:solidFill>
            </a:endParaRPr>
          </a:p>
        </p:txBody>
      </p:sp>
      <p:sp>
        <p:nvSpPr>
          <p:cNvPr id="3" name="Content Placeholder 2"/>
          <p:cNvSpPr>
            <a:spLocks noGrp="1"/>
          </p:cNvSpPr>
          <p:nvPr>
            <p:ph idx="1"/>
          </p:nvPr>
        </p:nvSpPr>
        <p:spPr>
          <a:xfrm>
            <a:off x="533400" y="1219200"/>
            <a:ext cx="8153400" cy="4648200"/>
          </a:xfrm>
        </p:spPr>
        <p:txBody>
          <a:bodyPr>
            <a:normAutofit/>
          </a:bodyPr>
          <a:lstStyle/>
          <a:p>
            <a:pPr>
              <a:buNone/>
            </a:pPr>
            <a:r>
              <a:rPr lang="en-US" dirty="0" smtClean="0">
                <a:solidFill>
                  <a:srgbClr val="2E68C2"/>
                </a:solidFill>
              </a:rPr>
              <a:t>Integration</a:t>
            </a:r>
          </a:p>
          <a:p>
            <a:r>
              <a:rPr lang="en-US" dirty="0" smtClean="0"/>
              <a:t>Variety has become the modus operandi </a:t>
            </a:r>
          </a:p>
          <a:p>
            <a:r>
              <a:rPr lang="en-US" dirty="0" smtClean="0"/>
              <a:t>Publishers expect innovative integration between online editorial systems and other initiatives, tools, and platforms</a:t>
            </a:r>
          </a:p>
          <a:p>
            <a:r>
              <a:rPr lang="en-US" dirty="0" smtClean="0"/>
              <a:t>Common implementation motivation</a:t>
            </a:r>
          </a:p>
        </p:txBody>
      </p:sp>
      <p:pic>
        <p:nvPicPr>
          <p:cNvPr id="4" name="Picture 3" descr="line.png"/>
          <p:cNvPicPr>
            <a:picLocks noChangeAspect="1"/>
          </p:cNvPicPr>
          <p:nvPr/>
        </p:nvPicPr>
        <p:blipFill>
          <a:blip r:embed="rId4" cstate="print"/>
          <a:stretch>
            <a:fillRect/>
          </a:stretch>
        </p:blipFill>
        <p:spPr>
          <a:xfrm>
            <a:off x="457200" y="914400"/>
            <a:ext cx="8229600" cy="374393"/>
          </a:xfrm>
          <a:prstGeom prst="rect">
            <a:avLst/>
          </a:prstGeom>
        </p:spPr>
      </p:pic>
      <p:pic>
        <p:nvPicPr>
          <p:cNvPr id="2050" name="Picture 2" descr="C:\Documents and Settings\Administrator\Local Settings\Temporary Internet Files\Content.IE5\FZIME468\MP900438475[1].jpg"/>
          <p:cNvPicPr>
            <a:picLocks noChangeAspect="1" noChangeArrowheads="1"/>
          </p:cNvPicPr>
          <p:nvPr/>
        </p:nvPicPr>
        <p:blipFill>
          <a:blip r:embed="rId5" cstate="print"/>
          <a:srcRect/>
          <a:stretch>
            <a:fillRect/>
          </a:stretch>
        </p:blipFill>
        <p:spPr bwMode="auto">
          <a:xfrm>
            <a:off x="3581400" y="4572000"/>
            <a:ext cx="2118360" cy="2286000"/>
          </a:xfrm>
          <a:prstGeom prst="rect">
            <a:avLst/>
          </a:prstGeom>
          <a:noFill/>
        </p:spPr>
      </p:pic>
      <p:pic>
        <p:nvPicPr>
          <p:cNvPr id="6" name="~PP1929.WAV">
            <a:hlinkClick r:id="" action="ppaction://media"/>
          </p:cNvPr>
          <p:cNvPicPr>
            <a:picLocks noRot="1" noChangeAspect="1"/>
          </p:cNvPicPr>
          <p:nvPr>
            <a:wavAudioFile r:embed="rId1" name="~PP1929.WAV"/>
          </p:nvPr>
        </p:nvPicPr>
        <p:blipFill>
          <a:blip r:embed="rId6" cstate="print"/>
          <a:stretch>
            <a:fillRect/>
          </a:stretch>
        </p:blipFill>
        <p:spPr>
          <a:xfrm>
            <a:off x="8734425" y="6448425"/>
            <a:ext cx="304800" cy="304800"/>
          </a:xfrm>
          <a:prstGeom prst="rect">
            <a:avLst/>
          </a:prstGeom>
        </p:spPr>
      </p:pic>
    </p:spTree>
  </p:cSld>
  <p:clrMapOvr>
    <a:masterClrMapping/>
  </p:clrMapOvr>
  <p:transition advTm="8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792162"/>
          </a:xfrm>
        </p:spPr>
        <p:txBody>
          <a:bodyPr>
            <a:normAutofit/>
          </a:bodyPr>
          <a:lstStyle/>
          <a:p>
            <a:r>
              <a:rPr lang="en-US" dirty="0" smtClean="0">
                <a:solidFill>
                  <a:srgbClr val="2E68C2"/>
                </a:solidFill>
              </a:rPr>
              <a:t>Some Recent Integrations</a:t>
            </a:r>
            <a:endParaRPr lang="en-US" dirty="0">
              <a:solidFill>
                <a:srgbClr val="2E68C2"/>
              </a:solidFill>
            </a:endParaRPr>
          </a:p>
        </p:txBody>
      </p:sp>
      <p:pic>
        <p:nvPicPr>
          <p:cNvPr id="4" name="Picture 3" descr="line.png"/>
          <p:cNvPicPr>
            <a:picLocks noChangeAspect="1"/>
          </p:cNvPicPr>
          <p:nvPr/>
        </p:nvPicPr>
        <p:blipFill>
          <a:blip r:embed="rId4" cstate="print"/>
          <a:stretch>
            <a:fillRect/>
          </a:stretch>
        </p:blipFill>
        <p:spPr>
          <a:xfrm>
            <a:off x="457200" y="914400"/>
            <a:ext cx="8229600" cy="374393"/>
          </a:xfrm>
          <a:prstGeom prst="rect">
            <a:avLst/>
          </a:prstGeom>
        </p:spPr>
      </p:pic>
      <p:pic>
        <p:nvPicPr>
          <p:cNvPr id="4107" name="Picture 11" descr="C:\Documents and Settings\Administrator\Local Settings\Temporary Internet Files\Content.IE5\A9QNCHAP\MP900438781[1].jpg"/>
          <p:cNvPicPr>
            <a:picLocks noChangeAspect="1" noChangeArrowheads="1"/>
          </p:cNvPicPr>
          <p:nvPr/>
        </p:nvPicPr>
        <p:blipFill>
          <a:blip r:embed="rId5" cstate="print"/>
          <a:srcRect/>
          <a:stretch>
            <a:fillRect/>
          </a:stretch>
        </p:blipFill>
        <p:spPr bwMode="auto">
          <a:xfrm>
            <a:off x="3276600" y="2802194"/>
            <a:ext cx="5867400" cy="4055806"/>
          </a:xfrm>
          <a:prstGeom prst="rect">
            <a:avLst/>
          </a:prstGeom>
          <a:noFill/>
        </p:spPr>
      </p:pic>
      <p:sp>
        <p:nvSpPr>
          <p:cNvPr id="3" name="Content Placeholder 2"/>
          <p:cNvSpPr>
            <a:spLocks noGrp="1"/>
          </p:cNvSpPr>
          <p:nvPr>
            <p:ph idx="1"/>
          </p:nvPr>
        </p:nvSpPr>
        <p:spPr>
          <a:xfrm>
            <a:off x="381000" y="1798637"/>
            <a:ext cx="4114800" cy="2239963"/>
          </a:xfrm>
        </p:spPr>
        <p:txBody>
          <a:bodyPr>
            <a:normAutofit/>
          </a:bodyPr>
          <a:lstStyle/>
          <a:p>
            <a:r>
              <a:rPr lang="en-US" sz="4000" dirty="0" smtClean="0"/>
              <a:t>F</a:t>
            </a:r>
          </a:p>
          <a:p>
            <a:r>
              <a:rPr lang="en-US" sz="4000" dirty="0" smtClean="0"/>
              <a:t>O</a:t>
            </a:r>
          </a:p>
          <a:p>
            <a:r>
              <a:rPr lang="en-US" sz="4000" dirty="0" smtClean="0"/>
              <a:t>Data Harmony</a:t>
            </a:r>
          </a:p>
        </p:txBody>
      </p:sp>
      <p:grpSp>
        <p:nvGrpSpPr>
          <p:cNvPr id="9" name="Group 8"/>
          <p:cNvGrpSpPr/>
          <p:nvPr/>
        </p:nvGrpSpPr>
        <p:grpSpPr>
          <a:xfrm>
            <a:off x="533400" y="1371600"/>
            <a:ext cx="2857500" cy="1828800"/>
            <a:chOff x="533400" y="1371600"/>
            <a:chExt cx="2857500" cy="1828800"/>
          </a:xfrm>
        </p:grpSpPr>
        <p:sp>
          <p:nvSpPr>
            <p:cNvPr id="7" name="Rectangle 6"/>
            <p:cNvSpPr/>
            <p:nvPr/>
          </p:nvSpPr>
          <p:spPr>
            <a:xfrm>
              <a:off x="990600" y="1752600"/>
              <a:ext cx="1752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ORCID logo"/>
            <p:cNvPicPr>
              <a:picLocks noChangeAspect="1" noChangeArrowheads="1"/>
            </p:cNvPicPr>
            <p:nvPr/>
          </p:nvPicPr>
          <p:blipFill>
            <a:blip r:embed="rId6" cstate="print"/>
            <a:srcRect/>
            <a:stretch>
              <a:fillRect/>
            </a:stretch>
          </p:blipFill>
          <p:spPr bwMode="auto">
            <a:xfrm>
              <a:off x="838200" y="2514600"/>
              <a:ext cx="2232837" cy="685800"/>
            </a:xfrm>
            <a:prstGeom prst="rect">
              <a:avLst/>
            </a:prstGeom>
            <a:noFill/>
          </p:spPr>
        </p:pic>
        <p:pic>
          <p:nvPicPr>
            <p:cNvPr id="4098" name="Picture 2" descr="fundref logo"/>
            <p:cNvPicPr>
              <a:picLocks noChangeAspect="1" noChangeArrowheads="1"/>
            </p:cNvPicPr>
            <p:nvPr/>
          </p:nvPicPr>
          <p:blipFill>
            <a:blip r:embed="rId7" cstate="print"/>
            <a:srcRect/>
            <a:stretch>
              <a:fillRect/>
            </a:stretch>
          </p:blipFill>
          <p:spPr bwMode="auto">
            <a:xfrm>
              <a:off x="533400" y="1371600"/>
              <a:ext cx="2857500" cy="1123950"/>
            </a:xfrm>
            <a:prstGeom prst="rect">
              <a:avLst/>
            </a:prstGeom>
            <a:noFill/>
          </p:spPr>
        </p:pic>
      </p:grpSp>
      <p:pic>
        <p:nvPicPr>
          <p:cNvPr id="10" name="~PP902.WAV">
            <a:hlinkClick r:id="" action="ppaction://media"/>
          </p:cNvPr>
          <p:cNvPicPr>
            <a:picLocks noRot="1" noChangeAspect="1"/>
          </p:cNvPicPr>
          <p:nvPr>
            <a:wavAudioFile r:embed="rId1" name="~PP902.WAV"/>
          </p:nvPr>
        </p:nvPicPr>
        <p:blipFill>
          <a:blip r:embed="rId8" cstate="print"/>
          <a:stretch>
            <a:fillRect/>
          </a:stretch>
        </p:blipFill>
        <p:spPr>
          <a:xfrm>
            <a:off x="8734425" y="6448425"/>
            <a:ext cx="304800" cy="304800"/>
          </a:xfrm>
          <a:prstGeom prst="rect">
            <a:avLst/>
          </a:prstGeom>
        </p:spPr>
      </p:pic>
    </p:spTree>
  </p:cSld>
  <p:clrMapOvr>
    <a:masterClrMapping/>
  </p:clrMapOvr>
  <p:transition advTm="1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E68C2"/>
                </a:solidFill>
              </a:rPr>
              <a:t>FundRef Submission Question</a:t>
            </a:r>
            <a:endParaRPr lang="en-US" dirty="0">
              <a:solidFill>
                <a:srgbClr val="2E68C2"/>
              </a:solidFill>
            </a:endParaRPr>
          </a:p>
        </p:txBody>
      </p:sp>
      <p:pic>
        <p:nvPicPr>
          <p:cNvPr id="3" name="Picture 8"/>
          <p:cNvPicPr>
            <a:picLocks noChangeAspect="1" noChangeArrowheads="1"/>
          </p:cNvPicPr>
          <p:nvPr/>
        </p:nvPicPr>
        <p:blipFill>
          <a:blip r:embed="rId4" cstate="print"/>
          <a:srcRect l="4311" t="21951" r="5173" b="14635"/>
          <a:stretch>
            <a:fillRect/>
          </a:stretch>
        </p:blipFill>
        <p:spPr bwMode="auto">
          <a:xfrm>
            <a:off x="228600" y="1371600"/>
            <a:ext cx="8616950" cy="2133600"/>
          </a:xfrm>
          <a:prstGeom prst="rect">
            <a:avLst/>
          </a:prstGeom>
          <a:noFill/>
          <a:ln w="9525">
            <a:solidFill>
              <a:schemeClr val="tx1"/>
            </a:solidFill>
            <a:miter lim="800000"/>
            <a:headEnd/>
            <a:tailEnd/>
          </a:ln>
        </p:spPr>
      </p:pic>
      <p:pic>
        <p:nvPicPr>
          <p:cNvPr id="4" name="Picture 3" descr="line.png"/>
          <p:cNvPicPr>
            <a:picLocks noChangeAspect="1"/>
          </p:cNvPicPr>
          <p:nvPr/>
        </p:nvPicPr>
        <p:blipFill>
          <a:blip r:embed="rId5" cstate="print"/>
          <a:stretch>
            <a:fillRect/>
          </a:stretch>
        </p:blipFill>
        <p:spPr>
          <a:xfrm>
            <a:off x="457200" y="914400"/>
            <a:ext cx="8229600" cy="374393"/>
          </a:xfrm>
          <a:prstGeom prst="rect">
            <a:avLst/>
          </a:prstGeom>
        </p:spPr>
      </p:pic>
      <p:pic>
        <p:nvPicPr>
          <p:cNvPr id="5" name="~PP3978.WAV">
            <a:hlinkClick r:id="" action="ppaction://media"/>
          </p:cNvPr>
          <p:cNvPicPr>
            <a:picLocks noRot="1" noChangeAspect="1"/>
          </p:cNvPicPr>
          <p:nvPr>
            <a:wavAudioFile r:embed="rId1" name="~PP3978.WAV"/>
          </p:nvPr>
        </p:nvPicPr>
        <p:blipFill>
          <a:blip r:embed="rId6" cstate="print"/>
          <a:stretch>
            <a:fillRect/>
          </a:stretch>
        </p:blipFill>
        <p:spPr>
          <a:xfrm>
            <a:off x="8734425" y="6448425"/>
            <a:ext cx="304800" cy="304800"/>
          </a:xfrm>
          <a:prstGeom prst="rect">
            <a:avLst/>
          </a:prstGeom>
        </p:spPr>
      </p:pic>
    </p:spTree>
  </p:cSld>
  <p:clrMapOvr>
    <a:masterClrMapping/>
  </p:clrMapOvr>
  <p:transition advTm="3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E68C2"/>
                </a:solidFill>
              </a:rPr>
              <a:t>Auto-completion</a:t>
            </a:r>
            <a:endParaRPr lang="en-US" dirty="0">
              <a:solidFill>
                <a:srgbClr val="2E68C2"/>
              </a:solidFill>
            </a:endParaRPr>
          </a:p>
        </p:txBody>
      </p:sp>
      <p:pic>
        <p:nvPicPr>
          <p:cNvPr id="3" name="Picture 2"/>
          <p:cNvPicPr/>
          <p:nvPr/>
        </p:nvPicPr>
        <p:blipFill>
          <a:blip r:embed="rId3" cstate="print"/>
          <a:srcRect l="3687" t="22259" r="9677" b="24321"/>
          <a:stretch>
            <a:fillRect/>
          </a:stretch>
        </p:blipFill>
        <p:spPr bwMode="auto">
          <a:xfrm>
            <a:off x="304800" y="1295400"/>
            <a:ext cx="8555038" cy="32766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line.png"/>
          <p:cNvPicPr>
            <a:picLocks noChangeAspect="1"/>
          </p:cNvPicPr>
          <p:nvPr/>
        </p:nvPicPr>
        <p:blipFill>
          <a:blip r:embed="rId4" cstate="print"/>
          <a:stretch>
            <a:fillRect/>
          </a:stretch>
        </p:blipFill>
        <p:spPr>
          <a:xfrm>
            <a:off x="457200" y="914400"/>
            <a:ext cx="8229600" cy="374393"/>
          </a:xfrm>
          <a:prstGeom prst="rect">
            <a:avLst/>
          </a:prstGeom>
        </p:spPr>
      </p:pic>
      <p:pic>
        <p:nvPicPr>
          <p:cNvPr id="5" name="~PP2951.WAV">
            <a:hlinkClick r:id="" action="ppaction://media"/>
          </p:cNvPr>
          <p:cNvPicPr>
            <a:picLocks noRot="1" noChangeAspect="1"/>
          </p:cNvPicPr>
          <p:nvPr>
            <a:wavAudioFile r:embed="rId1" name="~PP2951.WAV"/>
          </p:nvPr>
        </p:nvPicPr>
        <p:blipFill>
          <a:blip r:embed="rId5" cstate="print"/>
          <a:stretch>
            <a:fillRect/>
          </a:stretch>
        </p:blipFill>
        <p:spPr>
          <a:xfrm>
            <a:off x="8734425" y="6448425"/>
            <a:ext cx="304800" cy="304800"/>
          </a:xfrm>
          <a:prstGeom prst="rect">
            <a:avLst/>
          </a:prstGeom>
        </p:spPr>
      </p:pic>
    </p:spTree>
  </p:cSld>
  <p:clrMapOvr>
    <a:masterClrMapping/>
  </p:clrMapOvr>
  <p:transition advTm="1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2E68C2"/>
                </a:solidFill>
              </a:rPr>
              <a:t>Hierarchical Data / Parent Organizations</a:t>
            </a:r>
            <a:endParaRPr lang="en-US" dirty="0">
              <a:solidFill>
                <a:srgbClr val="2E68C2"/>
              </a:solidFill>
            </a:endParaRPr>
          </a:p>
        </p:txBody>
      </p:sp>
      <p:pic>
        <p:nvPicPr>
          <p:cNvPr id="3" name="Picture 2"/>
          <p:cNvPicPr/>
          <p:nvPr/>
        </p:nvPicPr>
        <p:blipFill>
          <a:blip r:embed="rId3" cstate="print"/>
          <a:srcRect l="3973" t="21806" r="10564" b="25500"/>
          <a:stretch>
            <a:fillRect/>
          </a:stretch>
        </p:blipFill>
        <p:spPr bwMode="auto">
          <a:xfrm>
            <a:off x="152400" y="1766887"/>
            <a:ext cx="8839200" cy="333851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2"/>
          <p:cNvSpPr txBox="1">
            <a:spLocks/>
          </p:cNvSpPr>
          <p:nvPr/>
        </p:nvSpPr>
        <p:spPr>
          <a:xfrm>
            <a:off x="228600" y="1295400"/>
            <a:ext cx="7086600" cy="609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Parent Organization's “Short Name” pre-pended</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4" descr="line.png"/>
          <p:cNvPicPr>
            <a:picLocks noChangeAspect="1"/>
          </p:cNvPicPr>
          <p:nvPr/>
        </p:nvPicPr>
        <p:blipFill>
          <a:blip r:embed="rId4" cstate="print"/>
          <a:stretch>
            <a:fillRect/>
          </a:stretch>
        </p:blipFill>
        <p:spPr>
          <a:xfrm>
            <a:off x="457200" y="914400"/>
            <a:ext cx="8229600" cy="374393"/>
          </a:xfrm>
          <a:prstGeom prst="rect">
            <a:avLst/>
          </a:prstGeom>
        </p:spPr>
      </p:pic>
      <p:pic>
        <p:nvPicPr>
          <p:cNvPr id="6" name="~PP2944.WAV">
            <a:hlinkClick r:id="" action="ppaction://media"/>
          </p:cNvPr>
          <p:cNvPicPr>
            <a:picLocks noRot="1" noChangeAspect="1"/>
          </p:cNvPicPr>
          <p:nvPr>
            <a:wavAudioFile r:embed="rId1" name="~PP2944.WAV"/>
          </p:nvPr>
        </p:nvPicPr>
        <p:blipFill>
          <a:blip r:embed="rId5" cstate="print"/>
          <a:stretch>
            <a:fillRect/>
          </a:stretch>
        </p:blipFill>
        <p:spPr>
          <a:xfrm>
            <a:off x="8734425" y="6448425"/>
            <a:ext cx="304800" cy="304800"/>
          </a:xfrm>
          <a:prstGeom prst="rect">
            <a:avLst/>
          </a:prstGeom>
        </p:spPr>
      </p:pic>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544</Words>
  <Application>Microsoft Office PowerPoint</Application>
  <PresentationFormat>On-screen Show (4:3)</PresentationFormat>
  <Paragraphs>95</Paragraphs>
  <Slides>18</Slides>
  <Notes>9</Notes>
  <HiddenSlides>0</HiddenSlides>
  <MMClips>18</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Innovations in Submission and Peer Review Systems</vt:lpstr>
      <vt:lpstr>Slide 2</vt:lpstr>
      <vt:lpstr>Where do we see peer review going?</vt:lpstr>
      <vt:lpstr>The Seventh International Congress on Peer Review and Biomedical Publication</vt:lpstr>
      <vt:lpstr>What Do Our Customers Want?</vt:lpstr>
      <vt:lpstr>Some Recent Integrations</vt:lpstr>
      <vt:lpstr>FundRef Submission Question</vt:lpstr>
      <vt:lpstr>Auto-completion</vt:lpstr>
      <vt:lpstr>Hierarchical Data / Parent Organizations</vt:lpstr>
      <vt:lpstr>Configuration Screens</vt:lpstr>
      <vt:lpstr>Slide 11</vt:lpstr>
      <vt:lpstr>Data Harmony Integration</vt:lpstr>
      <vt:lpstr>Data Harmony</vt:lpstr>
      <vt:lpstr>Data Harmony Interactive Results</vt:lpstr>
      <vt:lpstr>Data Harmony Automatic Results</vt:lpstr>
      <vt:lpstr>Customers Are Also Asking For:</vt:lpstr>
      <vt:lpstr>Peer Review of Video, Audio, Data Sets</vt:lpstr>
      <vt:lpstr>Thank You For Your Time!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Keating</dc:creator>
  <cp:lastModifiedBy>Default</cp:lastModifiedBy>
  <cp:revision>51</cp:revision>
  <dcterms:created xsi:type="dcterms:W3CDTF">2012-11-20T20:39:22Z</dcterms:created>
  <dcterms:modified xsi:type="dcterms:W3CDTF">2013-09-16T16:01:22Z</dcterms:modified>
</cp:coreProperties>
</file>