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9" r:id="rId4"/>
    <p:sldId id="260" r:id="rId5"/>
    <p:sldId id="264" r:id="rId6"/>
    <p:sldId id="258" r:id="rId7"/>
    <p:sldId id="261" r:id="rId8"/>
    <p:sldId id="262" r:id="rId9"/>
    <p:sldId id="267" r:id="rId10"/>
    <p:sldId id="268" r:id="rId11"/>
    <p:sldId id="265" r:id="rId12"/>
    <p:sldId id="263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6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tableStyles" Target="tableStyle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printerSettings" Target="printerSettings/printerSettings1.bin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19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232A28-AFF2-E84E-ACA7-07768BABF744}" type="datetimeFigureOut">
              <a:rPr lang="en-US" smtClean="0"/>
              <a:t>2/17/10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189B49-C4D2-2B44-BCC0-4980776356F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89B49-C4D2-2B44-BCC0-4980776356FD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A2C2E-2B93-D945-A307-DFBE54291402}" type="datetimeFigureOut">
              <a:rPr lang="en-US" smtClean="0"/>
              <a:pPr/>
              <a:t>2/17/10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ABDC8-6219-CC4E-A9B8-4EF20C4C23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A2C2E-2B93-D945-A307-DFBE54291402}" type="datetimeFigureOut">
              <a:rPr lang="en-US" smtClean="0"/>
              <a:pPr/>
              <a:t>2/17/10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ABDC8-6219-CC4E-A9B8-4EF20C4C23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A2C2E-2B93-D945-A307-DFBE54291402}" type="datetimeFigureOut">
              <a:rPr lang="en-US" smtClean="0"/>
              <a:pPr/>
              <a:t>2/17/10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ABDC8-6219-CC4E-A9B8-4EF20C4C23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A2C2E-2B93-D945-A307-DFBE54291402}" type="datetimeFigureOut">
              <a:rPr lang="en-US" smtClean="0"/>
              <a:pPr/>
              <a:t>2/17/10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ABDC8-6219-CC4E-A9B8-4EF20C4C23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A2C2E-2B93-D945-A307-DFBE54291402}" type="datetimeFigureOut">
              <a:rPr lang="en-US" smtClean="0"/>
              <a:pPr/>
              <a:t>2/17/10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ABDC8-6219-CC4E-A9B8-4EF20C4C23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A2C2E-2B93-D945-A307-DFBE54291402}" type="datetimeFigureOut">
              <a:rPr lang="en-US" smtClean="0"/>
              <a:pPr/>
              <a:t>2/17/10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ABDC8-6219-CC4E-A9B8-4EF20C4C23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A2C2E-2B93-D945-A307-DFBE54291402}" type="datetimeFigureOut">
              <a:rPr lang="en-US" smtClean="0"/>
              <a:pPr/>
              <a:t>2/17/10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ABDC8-6219-CC4E-A9B8-4EF20C4C23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A2C2E-2B93-D945-A307-DFBE54291402}" type="datetimeFigureOut">
              <a:rPr lang="en-US" smtClean="0"/>
              <a:pPr/>
              <a:t>2/17/10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ABDC8-6219-CC4E-A9B8-4EF20C4C23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A2C2E-2B93-D945-A307-DFBE54291402}" type="datetimeFigureOut">
              <a:rPr lang="en-US" smtClean="0"/>
              <a:pPr/>
              <a:t>2/17/10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ABDC8-6219-CC4E-A9B8-4EF20C4C23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A2C2E-2B93-D945-A307-DFBE54291402}" type="datetimeFigureOut">
              <a:rPr lang="en-US" smtClean="0"/>
              <a:pPr/>
              <a:t>2/17/10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ABDC8-6219-CC4E-A9B8-4EF20C4C23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A2C2E-2B93-D945-A307-DFBE54291402}" type="datetimeFigureOut">
              <a:rPr lang="en-US" smtClean="0"/>
              <a:pPr/>
              <a:t>2/17/10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ABDC8-6219-CC4E-A9B8-4EF20C4C23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A2C2E-2B93-D945-A307-DFBE54291402}" type="datetimeFigureOut">
              <a:rPr lang="en-US" smtClean="0"/>
              <a:pPr/>
              <a:t>2/17/10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ABDC8-6219-CC4E-A9B8-4EF20C4C23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TEI and Scholarly publishing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Laurent Romary</a:t>
            </a:r>
          </a:p>
          <a:p>
            <a:r>
              <a:rPr lang="en-US" dirty="0" smtClean="0"/>
              <a:t>INRIA &amp; HUB-ISDL</a:t>
            </a:r>
          </a:p>
          <a:p>
            <a:r>
              <a:rPr lang="en-US" dirty="0" smtClean="0"/>
              <a:t>TEI council, chair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Article title</a:t>
            </a:r>
          </a:p>
          <a:p>
            <a:pPr lvl="1"/>
            <a:r>
              <a:rPr lang="en-US" dirty="0" smtClean="0"/>
              <a:t>article-title/title | </a:t>
            </a:r>
            <a:r>
              <a:rPr lang="en-US" dirty="0" err="1" smtClean="0"/>
              <a:t>ArticleTitle</a:t>
            </a:r>
            <a:r>
              <a:rPr lang="en-US" dirty="0" smtClean="0"/>
              <a:t> | article-title | </a:t>
            </a:r>
            <a:r>
              <a:rPr lang="en-US" dirty="0" err="1" smtClean="0"/>
              <a:t>ce:title</a:t>
            </a:r>
            <a:r>
              <a:rPr lang="en-US" dirty="0" smtClean="0"/>
              <a:t> | </a:t>
            </a:r>
            <a:r>
              <a:rPr lang="en-US" dirty="0" err="1" smtClean="0"/>
              <a:t>art_title</a:t>
            </a:r>
            <a:r>
              <a:rPr lang="en-US" dirty="0" smtClean="0"/>
              <a:t> | </a:t>
            </a:r>
            <a:r>
              <a:rPr lang="en-US" dirty="0" err="1" smtClean="0"/>
              <a:t>article_title</a:t>
            </a:r>
            <a:r>
              <a:rPr lang="en-US" dirty="0" smtClean="0"/>
              <a:t> | </a:t>
            </a:r>
            <a:r>
              <a:rPr lang="en-US" dirty="0" err="1" smtClean="0"/>
              <a:t>nihms</a:t>
            </a:r>
            <a:r>
              <a:rPr lang="en-US" dirty="0" smtClean="0"/>
              <a:t>-submit/title | </a:t>
            </a:r>
            <a:r>
              <a:rPr lang="en-US" dirty="0" err="1" smtClean="0"/>
              <a:t>ArticleTitle</a:t>
            </a:r>
            <a:r>
              <a:rPr lang="en-US" dirty="0" smtClean="0"/>
              <a:t>/Title | </a:t>
            </a:r>
            <a:r>
              <a:rPr lang="en-US" dirty="0" err="1" smtClean="0"/>
              <a:t>ChapterTitle</a:t>
            </a:r>
            <a:endParaRPr lang="en-US" dirty="0" smtClean="0"/>
          </a:p>
          <a:p>
            <a:r>
              <a:rPr lang="en-US" dirty="0" smtClean="0"/>
              <a:t>Journal title</a:t>
            </a:r>
          </a:p>
          <a:p>
            <a:pPr lvl="1"/>
            <a:r>
              <a:rPr lang="en-US" dirty="0" err="1" smtClean="0"/>
              <a:t>j</a:t>
            </a:r>
            <a:r>
              <a:rPr lang="en-US" dirty="0" smtClean="0"/>
              <a:t>-title | </a:t>
            </a:r>
            <a:r>
              <a:rPr lang="en-US" dirty="0" err="1" smtClean="0"/>
              <a:t>JournalTitle</a:t>
            </a:r>
            <a:r>
              <a:rPr lang="en-US" dirty="0" smtClean="0"/>
              <a:t> | </a:t>
            </a:r>
            <a:r>
              <a:rPr lang="en-US" dirty="0" err="1" smtClean="0"/>
              <a:t>full_journal_title</a:t>
            </a:r>
            <a:r>
              <a:rPr lang="en-US" dirty="0" smtClean="0"/>
              <a:t> | </a:t>
            </a:r>
            <a:r>
              <a:rPr lang="en-US" dirty="0" err="1" smtClean="0"/>
              <a:t>jrn_title</a:t>
            </a:r>
            <a:r>
              <a:rPr lang="en-US" dirty="0" smtClean="0"/>
              <a:t> | journal-</a:t>
            </a:r>
            <a:r>
              <a:rPr lang="en-US" dirty="0" smtClean="0"/>
              <a:t>title</a:t>
            </a:r>
          </a:p>
          <a:p>
            <a:r>
              <a:rPr lang="en-US" dirty="0" smtClean="0"/>
              <a:t>ISSN (print</a:t>
            </a:r>
          </a:p>
          <a:p>
            <a:pPr lvl="1"/>
            <a:r>
              <a:rPr lang="en-US" dirty="0" err="1" smtClean="0"/>
              <a:t>JournalPrintISSN</a:t>
            </a:r>
            <a:r>
              <a:rPr lang="en-US" dirty="0" smtClean="0"/>
              <a:t> | </a:t>
            </a:r>
            <a:r>
              <a:rPr lang="en-US" dirty="0" err="1" smtClean="0"/>
              <a:t>issn[@issn_type</a:t>
            </a:r>
            <a:r>
              <a:rPr lang="en-US" dirty="0" smtClean="0"/>
              <a:t>='print'] | </a:t>
            </a:r>
            <a:r>
              <a:rPr lang="en-US" dirty="0" err="1" smtClean="0"/>
              <a:t>issn[@pub</a:t>
            </a:r>
            <a:r>
              <a:rPr lang="en-US" dirty="0" smtClean="0"/>
              <a:t>-type='</a:t>
            </a:r>
            <a:r>
              <a:rPr lang="en-US" dirty="0" err="1" smtClean="0"/>
              <a:t>ppub</a:t>
            </a:r>
            <a:r>
              <a:rPr lang="en-US" dirty="0" smtClean="0"/>
              <a:t>'] | </a:t>
            </a:r>
            <a:r>
              <a:rPr lang="en-US" dirty="0" err="1" smtClean="0"/>
              <a:t>PrintISSN</a:t>
            </a:r>
            <a:r>
              <a:rPr lang="en-US" dirty="0" smtClean="0"/>
              <a:t> | </a:t>
            </a:r>
            <a:r>
              <a:rPr lang="en-US" dirty="0" err="1" smtClean="0"/>
              <a:t>issn</a:t>
            </a:r>
            <a:r>
              <a:rPr lang="en-US" dirty="0" smtClean="0"/>
              <a:t>-</a:t>
            </a:r>
            <a:r>
              <a:rPr lang="en-US" dirty="0" smtClean="0"/>
              <a:t>paper</a:t>
            </a:r>
          </a:p>
          <a:p>
            <a:r>
              <a:rPr lang="en-US" dirty="0" smtClean="0"/>
              <a:t>First page of a paper</a:t>
            </a:r>
          </a:p>
          <a:p>
            <a:pPr lvl="1"/>
            <a:r>
              <a:rPr lang="en-US" dirty="0" err="1" smtClean="0"/>
              <a:t>spn</a:t>
            </a:r>
            <a:r>
              <a:rPr lang="en-US" dirty="0" smtClean="0"/>
              <a:t> | </a:t>
            </a:r>
            <a:r>
              <a:rPr lang="en-US" dirty="0" err="1" smtClean="0"/>
              <a:t>FirstPage</a:t>
            </a:r>
            <a:r>
              <a:rPr lang="en-US" dirty="0" smtClean="0"/>
              <a:t> | </a:t>
            </a:r>
            <a:r>
              <a:rPr lang="en-US" dirty="0" err="1" smtClean="0"/>
              <a:t>ArticleFirstPage</a:t>
            </a:r>
            <a:r>
              <a:rPr lang="en-US" dirty="0" smtClean="0"/>
              <a:t> | </a:t>
            </a:r>
            <a:r>
              <a:rPr lang="en-US" dirty="0" err="1" smtClean="0"/>
              <a:t>fpage</a:t>
            </a:r>
            <a:r>
              <a:rPr lang="en-US" dirty="0" smtClean="0"/>
              <a:t> | first-page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TEI customization for scholarly publishing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 family of formats based on the TEI </a:t>
            </a:r>
            <a:r>
              <a:rPr lang="en-US" dirty="0" smtClean="0"/>
              <a:t>customization facilities</a:t>
            </a:r>
          </a:p>
          <a:p>
            <a:pPr lvl="1"/>
            <a:r>
              <a:rPr lang="en-US" dirty="0" smtClean="0"/>
              <a:t>Core editing customization (to be further extended – minimal tool support)</a:t>
            </a:r>
          </a:p>
          <a:p>
            <a:pPr lvl="1"/>
            <a:r>
              <a:rPr lang="en-US" dirty="0" smtClean="0"/>
              <a:t>Reference customization family for archiving</a:t>
            </a:r>
          </a:p>
          <a:p>
            <a:pPr lvl="1"/>
            <a:r>
              <a:rPr lang="en-US" dirty="0" smtClean="0"/>
              <a:t>Can be extended to specific domains: </a:t>
            </a:r>
            <a:r>
              <a:rPr lang="en-US" dirty="0" err="1" smtClean="0"/>
              <a:t>Maths</a:t>
            </a:r>
            <a:r>
              <a:rPr lang="en-US" dirty="0" smtClean="0"/>
              <a:t>, physics, SVG graphics, etc.</a:t>
            </a:r>
          </a:p>
          <a:p>
            <a:pPr lvl="1"/>
            <a:r>
              <a:rPr lang="en-US" dirty="0" smtClean="0"/>
              <a:t>Precise representation of bibliographic information</a:t>
            </a:r>
          </a:p>
          <a:p>
            <a:pPr lvl="1"/>
            <a:r>
              <a:rPr lang="en-US" dirty="0" smtClean="0"/>
              <a:t>Specific support through associated tool:</a:t>
            </a:r>
          </a:p>
          <a:p>
            <a:pPr lvl="2"/>
            <a:r>
              <a:rPr lang="en-US" dirty="0" smtClean="0"/>
              <a:t>XSLT </a:t>
            </a:r>
            <a:r>
              <a:rPr lang="en-US" dirty="0" err="1" smtClean="0"/>
              <a:t>stylesheets</a:t>
            </a:r>
            <a:r>
              <a:rPr lang="en-US" dirty="0" smtClean="0"/>
              <a:t> (html, </a:t>
            </a:r>
            <a:r>
              <a:rPr lang="en-US" dirty="0" err="1" smtClean="0"/>
              <a:t>pdf</a:t>
            </a:r>
            <a:r>
              <a:rPr lang="en-US" dirty="0" smtClean="0"/>
              <a:t> TEI2NLM)</a:t>
            </a:r>
          </a:p>
          <a:p>
            <a:pPr lvl="2"/>
            <a:r>
              <a:rPr lang="en-US" dirty="0" smtClean="0"/>
              <a:t>PDF 2 TEI facility (</a:t>
            </a:r>
            <a:r>
              <a:rPr lang="en-US" dirty="0" err="1" smtClean="0"/>
              <a:t>Grobid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Open Office 2 TEI facilities (maintained at Oxford)</a:t>
            </a:r>
          </a:p>
          <a:p>
            <a:pPr lvl="2"/>
            <a:r>
              <a:rPr lang="en-US" dirty="0" smtClean="0"/>
              <a:t>MSWord 2 TEI facilities (TEI project with </a:t>
            </a:r>
            <a:r>
              <a:rPr lang="en-US" dirty="0" err="1" smtClean="0"/>
              <a:t>ISOà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Coordination with the NLM endeavor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Context</a:t>
            </a:r>
          </a:p>
          <a:p>
            <a:pPr lvl="1"/>
            <a:r>
              <a:rPr lang="en-US" dirty="0" smtClean="0"/>
              <a:t>Origin of NLM</a:t>
            </a:r>
          </a:p>
          <a:p>
            <a:pPr lvl="1"/>
            <a:r>
              <a:rPr lang="en-US" dirty="0" smtClean="0"/>
              <a:t>Quick uptake (BMC)</a:t>
            </a:r>
          </a:p>
          <a:p>
            <a:pPr lvl="1"/>
            <a:r>
              <a:rPr lang="en-US" dirty="0" smtClean="0"/>
              <a:t>No standardization strategy</a:t>
            </a:r>
          </a:p>
          <a:p>
            <a:pPr lvl="1"/>
            <a:r>
              <a:rPr lang="en-US" dirty="0" smtClean="0"/>
              <a:t>Divergence (cf. PEER)</a:t>
            </a:r>
          </a:p>
          <a:p>
            <a:r>
              <a:rPr lang="en-US" dirty="0" smtClean="0"/>
              <a:t>TEI as a possible background for the maintenance of the NLM “DTD”</a:t>
            </a:r>
          </a:p>
          <a:p>
            <a:pPr lvl="1"/>
            <a:r>
              <a:rPr lang="en-US" dirty="0" smtClean="0"/>
              <a:t>ODD specification, maintenance of a family of schemas</a:t>
            </a:r>
          </a:p>
          <a:p>
            <a:pPr lvl="1"/>
            <a:r>
              <a:rPr lang="en-US" dirty="0" smtClean="0"/>
              <a:t>Schemas + Documentation available as a TEI customization</a:t>
            </a:r>
          </a:p>
          <a:p>
            <a:pPr lvl="1"/>
            <a:r>
              <a:rPr lang="en-US" dirty="0" smtClean="0"/>
              <a:t>Roundtrip transformation with TEI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TEI council Symposium</a:t>
            </a:r>
          </a:p>
          <a:p>
            <a:pPr lvl="1"/>
            <a:r>
              <a:rPr lang="en-US" dirty="0" smtClean="0"/>
              <a:t>Dublin, 28 April 2010 – Academy of </a:t>
            </a:r>
            <a:r>
              <a:rPr lang="en-US" dirty="0" smtClean="0"/>
              <a:t>sciences</a:t>
            </a:r>
          </a:p>
          <a:p>
            <a:pPr lvl="1"/>
            <a:r>
              <a:rPr lang="en-US" dirty="0" smtClean="0"/>
              <a:t>Defining a strategy for the TEI and priorities for our </a:t>
            </a:r>
            <a:r>
              <a:rPr lang="en-US" dirty="0" err="1" smtClean="0"/>
              <a:t>workplan</a:t>
            </a:r>
            <a:endParaRPr lang="en-US" dirty="0" smtClean="0"/>
          </a:p>
          <a:p>
            <a:pPr lvl="1"/>
            <a:r>
              <a:rPr lang="en-US" dirty="0" smtClean="0"/>
              <a:t>Would be great to have input from a Publisher and/or STM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Text Encoding Initiative</a:t>
            </a:r>
          </a:p>
          <a:p>
            <a:pPr lvl="1"/>
            <a:r>
              <a:rPr lang="en-US" dirty="0" smtClean="0"/>
              <a:t>History and main characteristics</a:t>
            </a:r>
          </a:p>
          <a:p>
            <a:r>
              <a:rPr lang="en-US" dirty="0" smtClean="0"/>
              <a:t>Scholarly publishing in the TEI world</a:t>
            </a:r>
          </a:p>
          <a:p>
            <a:r>
              <a:rPr lang="en-US" dirty="0" smtClean="0"/>
              <a:t>Some results from the PEER project</a:t>
            </a:r>
          </a:p>
          <a:p>
            <a:r>
              <a:rPr lang="en-US" dirty="0" smtClean="0"/>
              <a:t>Further actions</a:t>
            </a:r>
          </a:p>
          <a:p>
            <a:pPr lvl="1"/>
            <a:r>
              <a:rPr lang="en-US" dirty="0" smtClean="0"/>
              <a:t>Putting NLM and TEI in-line</a:t>
            </a:r>
          </a:p>
          <a:p>
            <a:pPr lvl="1"/>
            <a:r>
              <a:rPr lang="en-US" dirty="0" smtClean="0"/>
              <a:t>TEI Symposium 28 April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Text Encoding Initiative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Initiated in 1987 by major international text centers</a:t>
            </a:r>
          </a:p>
          <a:p>
            <a:pPr lvl="1"/>
            <a:r>
              <a:rPr lang="en-US" dirty="0" smtClean="0"/>
              <a:t>Adoption of SGML than XML</a:t>
            </a:r>
          </a:p>
          <a:p>
            <a:pPr lvl="1"/>
            <a:r>
              <a:rPr lang="en-US" dirty="0" smtClean="0"/>
              <a:t>Important contributions to the development of XML</a:t>
            </a:r>
          </a:p>
          <a:p>
            <a:r>
              <a:rPr lang="en-US" dirty="0" smtClean="0"/>
              <a:t>Organized as a membership consortium since 2000</a:t>
            </a:r>
          </a:p>
          <a:p>
            <a:pPr lvl="1"/>
            <a:r>
              <a:rPr lang="en-US" dirty="0" smtClean="0"/>
              <a:t>5 hosts (Virginia, Brown, Oxford, Nancy, </a:t>
            </a:r>
            <a:r>
              <a:rPr lang="en-US" dirty="0" err="1" smtClean="0"/>
              <a:t>Leithbridge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Board (management) and council (technical content)</a:t>
            </a:r>
          </a:p>
          <a:p>
            <a:r>
              <a:rPr lang="en-US" dirty="0" smtClean="0"/>
              <a:t>Five editions of TEI guidelines (current P5)</a:t>
            </a:r>
          </a:p>
          <a:p>
            <a:pPr lvl="1"/>
            <a:r>
              <a:rPr lang="en-US" dirty="0" smtClean="0"/>
              <a:t>Large community of users, continuous maintenance of content, evolution towards additional domains (e.g. manuscript transcription)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technical features of the TEI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Modularity</a:t>
            </a:r>
          </a:p>
          <a:p>
            <a:pPr lvl="1"/>
            <a:r>
              <a:rPr lang="en-US" dirty="0" smtClean="0"/>
              <a:t>Core modules: header text descriptions; bibliography</a:t>
            </a:r>
          </a:p>
          <a:p>
            <a:pPr lvl="1"/>
            <a:r>
              <a:rPr lang="en-US" dirty="0" smtClean="0"/>
              <a:t>Thematic modules: drama</a:t>
            </a:r>
            <a:r>
              <a:rPr lang="en-US" dirty="0"/>
              <a:t>;</a:t>
            </a:r>
            <a:r>
              <a:rPr lang="en-US" dirty="0" smtClean="0"/>
              <a:t> dictionaries; manuscript description</a:t>
            </a:r>
          </a:p>
          <a:p>
            <a:pPr lvl="1"/>
            <a:r>
              <a:rPr lang="en-US" dirty="0" smtClean="0"/>
              <a:t>Additional components: time, names and dates; annotations; </a:t>
            </a:r>
          </a:p>
          <a:p>
            <a:r>
              <a:rPr lang="en-US" dirty="0" smtClean="0"/>
              <a:t>Customizability</a:t>
            </a:r>
          </a:p>
          <a:p>
            <a:pPr lvl="1"/>
            <a:r>
              <a:rPr lang="en-US" dirty="0" smtClean="0"/>
              <a:t>ODD (one document does it all): specification language of the TEI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TEI customization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36130" y="5642003"/>
            <a:ext cx="23528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User defined objects</a:t>
            </a:r>
            <a:endParaRPr lang="en-US" sz="20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1388530" y="5200136"/>
            <a:ext cx="16447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&lt;</a:t>
            </a:r>
            <a:r>
              <a:rPr lang="en-US" sz="2000" b="1" dirty="0" err="1" smtClean="0"/>
              <a:t>myElement</a:t>
            </a:r>
            <a:r>
              <a:rPr lang="en-US" sz="2000" b="1" dirty="0" smtClean="0"/>
              <a:t>&gt;</a:t>
            </a:r>
            <a:endParaRPr lang="en-US" sz="20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1202267" y="2032002"/>
            <a:ext cx="1498765" cy="49106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Drama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1202267" y="2777057"/>
            <a:ext cx="1498765" cy="49106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Dictionary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1202267" y="3522112"/>
            <a:ext cx="1498765" cy="49106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Names, dates</a:t>
            </a:r>
            <a:endParaRPr lang="en-US" dirty="0"/>
          </a:p>
        </p:txBody>
      </p:sp>
      <p:sp>
        <p:nvSpPr>
          <p:cNvPr id="10" name="Right Brace 9"/>
          <p:cNvSpPr/>
          <p:nvPr/>
        </p:nvSpPr>
        <p:spPr>
          <a:xfrm>
            <a:off x="2701032" y="1778007"/>
            <a:ext cx="463567" cy="2472267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ame 10"/>
          <p:cNvSpPr/>
          <p:nvPr/>
        </p:nvSpPr>
        <p:spPr>
          <a:xfrm>
            <a:off x="4030139" y="3606784"/>
            <a:ext cx="2184400" cy="1032949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Customization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3164599" y="4639733"/>
            <a:ext cx="865540" cy="5773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198468" y="3014168"/>
            <a:ext cx="865540" cy="5773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202267" y="1305389"/>
            <a:ext cx="23844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Selection of modules</a:t>
            </a:r>
            <a:endParaRPr lang="en-US" sz="2000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3214153" y="2726258"/>
            <a:ext cx="25085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Modification/deletion</a:t>
            </a:r>
            <a:endParaRPr lang="en-US" sz="2000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3214153" y="5064672"/>
            <a:ext cx="12234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Additions</a:t>
            </a:r>
            <a:endParaRPr lang="en-US" sz="2000" i="1" dirty="0"/>
          </a:p>
        </p:txBody>
      </p:sp>
      <p:sp>
        <p:nvSpPr>
          <p:cNvPr id="18" name="Pentagon 17"/>
          <p:cNvSpPr/>
          <p:nvPr/>
        </p:nvSpPr>
        <p:spPr>
          <a:xfrm rot="19062964">
            <a:off x="6092280" y="2259588"/>
            <a:ext cx="2472261" cy="592616"/>
          </a:xfrm>
          <a:prstGeom prst="homePlat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documentation</a:t>
            </a:r>
            <a:endParaRPr lang="en-US" dirty="0"/>
          </a:p>
        </p:txBody>
      </p:sp>
      <p:sp>
        <p:nvSpPr>
          <p:cNvPr id="19" name="Pentagon 18"/>
          <p:cNvSpPr/>
          <p:nvPr/>
        </p:nvSpPr>
        <p:spPr>
          <a:xfrm rot="2780578">
            <a:off x="6046134" y="5442300"/>
            <a:ext cx="2472261" cy="592616"/>
          </a:xfrm>
          <a:prstGeom prst="homePlat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schemas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Scholarly publishing in the TEI world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Several existing publishing initiatives</a:t>
            </a:r>
          </a:p>
          <a:p>
            <a:pPr lvl="1"/>
            <a:r>
              <a:rPr lang="en-US" dirty="0" err="1" smtClean="0"/>
              <a:t>TEIJournal</a:t>
            </a:r>
            <a:endParaRPr lang="en-US" dirty="0" smtClean="0"/>
          </a:p>
          <a:p>
            <a:pPr lvl="1"/>
            <a:r>
              <a:rPr lang="en-US" dirty="0" err="1" smtClean="0"/>
              <a:t>Revues.org</a:t>
            </a:r>
            <a:endParaRPr lang="en-US" dirty="0" smtClean="0"/>
          </a:p>
          <a:p>
            <a:pPr lvl="1"/>
            <a:r>
              <a:rPr lang="en-US" dirty="0" smtClean="0"/>
              <a:t>DHQ (Digital Humanities </a:t>
            </a:r>
            <a:r>
              <a:rPr lang="en-US" dirty="0" err="1" smtClean="0"/>
              <a:t>Quaterly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…</a:t>
            </a:r>
          </a:p>
          <a:p>
            <a:r>
              <a:rPr lang="en-US" dirty="0" smtClean="0"/>
              <a:t>A strategic issue for the TEI</a:t>
            </a:r>
          </a:p>
          <a:p>
            <a:pPr lvl="1"/>
            <a:r>
              <a:rPr lang="en-US" dirty="0" smtClean="0"/>
              <a:t>Common framework for Primary sources and publications</a:t>
            </a:r>
          </a:p>
          <a:p>
            <a:pPr lvl="2"/>
            <a:r>
              <a:rPr lang="en-US" dirty="0" smtClean="0"/>
              <a:t>Publication as primary sources in the humanities</a:t>
            </a:r>
          </a:p>
          <a:p>
            <a:pPr lvl="1"/>
            <a:r>
              <a:rPr lang="en-US" dirty="0" smtClean="0"/>
              <a:t>Continuation of the TEI endeavor to provide reference customizations (TEI </a:t>
            </a:r>
            <a:r>
              <a:rPr lang="en-US" dirty="0" err="1" smtClean="0"/>
              <a:t>Tite</a:t>
            </a:r>
            <a:r>
              <a:rPr lang="en-US" dirty="0" smtClean="0"/>
              <a:t> for digitization projects)</a:t>
            </a:r>
          </a:p>
          <a:p>
            <a:pPr lvl="1"/>
            <a:r>
              <a:rPr lang="en-US" dirty="0" smtClean="0"/>
              <a:t>Creation of a TEI publishing SIG</a:t>
            </a:r>
          </a:p>
          <a:p>
            <a:r>
              <a:rPr lang="en-US" dirty="0" smtClean="0"/>
              <a:t>Strong demand from research libraries and academic publishers (e.g. AAUP)</a:t>
            </a:r>
          </a:p>
          <a:p>
            <a:pPr lvl="1"/>
            <a:r>
              <a:rPr lang="en-US" dirty="0" smtClean="0"/>
              <a:t>Maintenance and customization issues related to NLM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PEER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Initiated by the EU commission</a:t>
            </a:r>
          </a:p>
          <a:p>
            <a:r>
              <a:rPr lang="en-US" dirty="0" smtClean="0"/>
              <a:t>Objective: </a:t>
            </a:r>
            <a:r>
              <a:rPr lang="en-GB" dirty="0"/>
              <a:t>i</a:t>
            </a:r>
            <a:r>
              <a:rPr lang="en-GB" dirty="0" smtClean="0"/>
              <a:t>mpact of systematically archiving stage-two outputs is not clear</a:t>
            </a:r>
          </a:p>
          <a:p>
            <a:pPr lvl="1"/>
            <a:r>
              <a:rPr lang="en-GB" dirty="0" smtClean="0"/>
              <a:t>on journals and business models</a:t>
            </a:r>
          </a:p>
          <a:p>
            <a:pPr lvl="1"/>
            <a:r>
              <a:rPr lang="en-GB" dirty="0" smtClean="0"/>
              <a:t>on wider ecology of scientific research</a:t>
            </a:r>
          </a:p>
          <a:p>
            <a:r>
              <a:rPr lang="en-US" smtClean="0"/>
              <a:t>Consortium</a:t>
            </a:r>
          </a:p>
          <a:p>
            <a:pPr lvl="1"/>
            <a:r>
              <a:rPr lang="en-GB" smtClean="0"/>
              <a:t>STM</a:t>
            </a:r>
            <a:r>
              <a:rPr lang="en-GB" dirty="0" smtClean="0"/>
              <a:t>, European Science Foundation (ESF), </a:t>
            </a:r>
            <a:r>
              <a:rPr lang="en-GB" dirty="0" err="1" smtClean="0"/>
              <a:t>Goettingen</a:t>
            </a:r>
            <a:r>
              <a:rPr lang="en-GB" dirty="0" smtClean="0"/>
              <a:t> State and University Library (UGOE), Max Planck </a:t>
            </a:r>
            <a:r>
              <a:rPr lang="en-GB" dirty="0" err="1" smtClean="0"/>
              <a:t>Gesellschaft</a:t>
            </a:r>
            <a:r>
              <a:rPr lang="en-GB" dirty="0" smtClean="0"/>
              <a:t> (MPG), INRIA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PEER deposit workflow</a:t>
            </a:r>
            <a:endParaRPr lang="en-US" dirty="0"/>
          </a:p>
        </p:txBody>
      </p:sp>
      <p:sp>
        <p:nvSpPr>
          <p:cNvPr id="5" name="Can 4"/>
          <p:cNvSpPr/>
          <p:nvPr/>
        </p:nvSpPr>
        <p:spPr>
          <a:xfrm>
            <a:off x="6536263" y="1854206"/>
            <a:ext cx="1202266" cy="795867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HAL</a:t>
            </a:r>
            <a:endParaRPr lang="en-US" dirty="0"/>
          </a:p>
        </p:txBody>
      </p:sp>
      <p:sp>
        <p:nvSpPr>
          <p:cNvPr id="6" name="Can 5"/>
          <p:cNvSpPr/>
          <p:nvPr/>
        </p:nvSpPr>
        <p:spPr>
          <a:xfrm>
            <a:off x="6536263" y="2734746"/>
            <a:ext cx="1202266" cy="795867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SUB-</a:t>
            </a:r>
            <a:r>
              <a:rPr lang="en-US" dirty="0" err="1" smtClean="0"/>
              <a:t>Göt</a:t>
            </a:r>
            <a:endParaRPr lang="en-US" dirty="0"/>
          </a:p>
        </p:txBody>
      </p:sp>
      <p:sp>
        <p:nvSpPr>
          <p:cNvPr id="7" name="Can 6"/>
          <p:cNvSpPr/>
          <p:nvPr/>
        </p:nvSpPr>
        <p:spPr>
          <a:xfrm>
            <a:off x="6536263" y="3598345"/>
            <a:ext cx="1202266" cy="795867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MPS</a:t>
            </a:r>
            <a:endParaRPr lang="en-US" dirty="0"/>
          </a:p>
        </p:txBody>
      </p:sp>
      <p:sp>
        <p:nvSpPr>
          <p:cNvPr id="8" name="Can 7"/>
          <p:cNvSpPr/>
          <p:nvPr/>
        </p:nvSpPr>
        <p:spPr>
          <a:xfrm>
            <a:off x="6519333" y="4495797"/>
            <a:ext cx="1202266" cy="795867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9" name="Can 8"/>
          <p:cNvSpPr/>
          <p:nvPr/>
        </p:nvSpPr>
        <p:spPr>
          <a:xfrm>
            <a:off x="4047053" y="3530613"/>
            <a:ext cx="1202266" cy="795867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PEER Depot</a:t>
            </a:r>
            <a:endParaRPr lang="en-US" dirty="0"/>
          </a:p>
        </p:txBody>
      </p:sp>
      <p:sp>
        <p:nvSpPr>
          <p:cNvPr id="10" name="Can 9"/>
          <p:cNvSpPr/>
          <p:nvPr/>
        </p:nvSpPr>
        <p:spPr>
          <a:xfrm>
            <a:off x="5202345" y="5689578"/>
            <a:ext cx="1202266" cy="795867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KB</a:t>
            </a:r>
            <a:endParaRPr lang="en-US" dirty="0"/>
          </a:p>
        </p:txBody>
      </p:sp>
      <p:sp>
        <p:nvSpPr>
          <p:cNvPr id="11" name="Folded Corner 10"/>
          <p:cNvSpPr/>
          <p:nvPr/>
        </p:nvSpPr>
        <p:spPr>
          <a:xfrm>
            <a:off x="1473192" y="1845744"/>
            <a:ext cx="880533" cy="694266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olded Corner 11"/>
          <p:cNvSpPr/>
          <p:nvPr/>
        </p:nvSpPr>
        <p:spPr>
          <a:xfrm>
            <a:off x="1523994" y="2065876"/>
            <a:ext cx="880533" cy="694266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olded Corner 12"/>
          <p:cNvSpPr/>
          <p:nvPr/>
        </p:nvSpPr>
        <p:spPr>
          <a:xfrm>
            <a:off x="694280" y="2810931"/>
            <a:ext cx="880533" cy="694266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olded Corner 13"/>
          <p:cNvSpPr/>
          <p:nvPr/>
        </p:nvSpPr>
        <p:spPr>
          <a:xfrm>
            <a:off x="762015" y="3031063"/>
            <a:ext cx="880533" cy="694266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lded Corner 14"/>
          <p:cNvSpPr/>
          <p:nvPr/>
        </p:nvSpPr>
        <p:spPr>
          <a:xfrm>
            <a:off x="1405472" y="3505190"/>
            <a:ext cx="880533" cy="694266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olded Corner 15"/>
          <p:cNvSpPr/>
          <p:nvPr/>
        </p:nvSpPr>
        <p:spPr>
          <a:xfrm>
            <a:off x="1490140" y="3725322"/>
            <a:ext cx="880533" cy="694266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olded Corner 16"/>
          <p:cNvSpPr/>
          <p:nvPr/>
        </p:nvSpPr>
        <p:spPr>
          <a:xfrm>
            <a:off x="982153" y="3945454"/>
            <a:ext cx="880533" cy="694266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olded Corner 17"/>
          <p:cNvSpPr/>
          <p:nvPr/>
        </p:nvSpPr>
        <p:spPr>
          <a:xfrm>
            <a:off x="1032955" y="4165586"/>
            <a:ext cx="880533" cy="694266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olded Corner 18"/>
          <p:cNvSpPr/>
          <p:nvPr/>
        </p:nvSpPr>
        <p:spPr>
          <a:xfrm>
            <a:off x="1083757" y="4385718"/>
            <a:ext cx="880533" cy="694266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olded Corner 19"/>
          <p:cNvSpPr/>
          <p:nvPr/>
        </p:nvSpPr>
        <p:spPr>
          <a:xfrm>
            <a:off x="2099740" y="4775180"/>
            <a:ext cx="880533" cy="694266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olded Corner 20"/>
          <p:cNvSpPr/>
          <p:nvPr/>
        </p:nvSpPr>
        <p:spPr>
          <a:xfrm>
            <a:off x="2150542" y="4995312"/>
            <a:ext cx="880533" cy="694266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olded Corner 21"/>
          <p:cNvSpPr/>
          <p:nvPr/>
        </p:nvSpPr>
        <p:spPr>
          <a:xfrm>
            <a:off x="2201344" y="5215444"/>
            <a:ext cx="880533" cy="694266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2404527" y="2810931"/>
            <a:ext cx="1422406" cy="7874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1913488" y="3234267"/>
            <a:ext cx="1913445" cy="5164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2607733" y="3945454"/>
            <a:ext cx="1219200" cy="31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2099740" y="4165587"/>
            <a:ext cx="1727193" cy="4741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 flipH="1" flipV="1">
            <a:off x="3187714" y="4440766"/>
            <a:ext cx="753504" cy="5249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489202" y="1591734"/>
            <a:ext cx="17527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/>
              <a:t>Publishers</a:t>
            </a:r>
            <a:endParaRPr lang="en-US" sz="2800" i="1" dirty="0"/>
          </a:p>
        </p:txBody>
      </p:sp>
      <p:sp>
        <p:nvSpPr>
          <p:cNvPr id="41" name="TextBox 40"/>
          <p:cNvSpPr txBox="1"/>
          <p:nvPr/>
        </p:nvSpPr>
        <p:spPr>
          <a:xfrm>
            <a:off x="7103423" y="1254780"/>
            <a:ext cx="20425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/>
              <a:t>Repositories</a:t>
            </a:r>
            <a:endParaRPr lang="en-US" sz="2800" i="1" dirty="0"/>
          </a:p>
        </p:txBody>
      </p:sp>
      <p:sp>
        <p:nvSpPr>
          <p:cNvPr id="42" name="TextBox 41"/>
          <p:cNvSpPr txBox="1"/>
          <p:nvPr/>
        </p:nvSpPr>
        <p:spPr>
          <a:xfrm>
            <a:off x="6485464" y="6239931"/>
            <a:ext cx="21058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/>
              <a:t>Preservation</a:t>
            </a:r>
            <a:endParaRPr lang="en-US" sz="2800" i="1" dirty="0"/>
          </a:p>
        </p:txBody>
      </p:sp>
      <p:cxnSp>
        <p:nvCxnSpPr>
          <p:cNvPr id="43" name="Straight Arrow Connector 42"/>
          <p:cNvCxnSpPr/>
          <p:nvPr/>
        </p:nvCxnSpPr>
        <p:spPr>
          <a:xfrm rot="16200000" flipH="1">
            <a:off x="5039574" y="4705542"/>
            <a:ext cx="973652" cy="5541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5468319" y="4199456"/>
            <a:ext cx="983266" cy="6603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5468319" y="4019194"/>
            <a:ext cx="98326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V="1">
            <a:off x="5468319" y="3031063"/>
            <a:ext cx="983266" cy="8078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V="1">
            <a:off x="5468321" y="2540010"/>
            <a:ext cx="983264" cy="9651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Mapping formats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Great heterogeneity of format within publishers</a:t>
            </a:r>
          </a:p>
          <a:p>
            <a:pPr lvl="1"/>
            <a:r>
              <a:rPr lang="en-US" dirty="0" smtClean="0"/>
              <a:t>Meta data (and full-text)</a:t>
            </a:r>
          </a:p>
          <a:p>
            <a:pPr lvl="1"/>
            <a:r>
              <a:rPr lang="en-US" dirty="0" smtClean="0"/>
              <a:t>Proprietary, </a:t>
            </a:r>
            <a:r>
              <a:rPr lang="en-US" dirty="0" err="1" smtClean="0"/>
              <a:t>ScholarOne</a:t>
            </a:r>
            <a:r>
              <a:rPr lang="en-US" dirty="0" smtClean="0"/>
              <a:t>, NLM 2.0, NLM 3.0</a:t>
            </a:r>
          </a:p>
          <a:p>
            <a:r>
              <a:rPr lang="en-US" dirty="0" smtClean="0"/>
              <a:t>Various issues</a:t>
            </a:r>
          </a:p>
          <a:p>
            <a:pPr lvl="1"/>
            <a:r>
              <a:rPr lang="en-US" dirty="0" smtClean="0"/>
              <a:t>Affiliations</a:t>
            </a:r>
          </a:p>
          <a:p>
            <a:pPr lvl="1"/>
            <a:r>
              <a:rPr lang="en-US" dirty="0" smtClean="0"/>
              <a:t>Publication </a:t>
            </a:r>
            <a:r>
              <a:rPr lang="en-US" dirty="0" smtClean="0"/>
              <a:t>date information</a:t>
            </a:r>
          </a:p>
          <a:p>
            <a:pPr lvl="1"/>
            <a:r>
              <a:rPr lang="en-US" dirty="0" smtClean="0"/>
              <a:t>ISO 639 codes (countries)</a:t>
            </a:r>
          </a:p>
          <a:p>
            <a:pPr lvl="1"/>
            <a:r>
              <a:rPr lang="en-US" dirty="0" smtClean="0"/>
              <a:t>Bibliographical references</a:t>
            </a:r>
            <a:endParaRPr lang="en-US" dirty="0" smtClean="0"/>
          </a:p>
          <a:p>
            <a:pPr lvl="1"/>
            <a:r>
              <a:rPr lang="en-US" dirty="0" smtClean="0"/>
              <a:t>P</a:t>
            </a:r>
            <a:r>
              <a:rPr lang="en-US" dirty="0" smtClean="0"/>
              <a:t>roprietary metadata fields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698</Words>
  <Application>Microsoft Macintosh PowerPoint</Application>
  <PresentationFormat>On-screen Show (4:3)</PresentationFormat>
  <Paragraphs>116</Paragraphs>
  <Slides>13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TEI and Scholarly publishing</vt:lpstr>
      <vt:lpstr>Overview</vt:lpstr>
      <vt:lpstr>The Text Encoding Initiative </vt:lpstr>
      <vt:lpstr>Main technical features of the TEI</vt:lpstr>
      <vt:lpstr>TEI customization</vt:lpstr>
      <vt:lpstr>Scholarly publishing in the TEI world </vt:lpstr>
      <vt:lpstr>The PEER project</vt:lpstr>
      <vt:lpstr>The PEER deposit workflow</vt:lpstr>
      <vt:lpstr>Mapping formats</vt:lpstr>
      <vt:lpstr>Examples</vt:lpstr>
      <vt:lpstr>A TEI customization for scholarly publishing</vt:lpstr>
      <vt:lpstr>Coordination with the NLM endeavor</vt:lpstr>
      <vt:lpstr>Invitation</vt:lpstr>
    </vt:vector>
  </TitlesOfParts>
  <Company>Loria-INRIA-MPG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TEI and Scholarly publishing</dc:title>
  <dc:creator>Laurent Romary</dc:creator>
  <cp:lastModifiedBy>Laurent Romary</cp:lastModifiedBy>
  <cp:revision>64</cp:revision>
  <dcterms:created xsi:type="dcterms:W3CDTF">2010-02-17T12:04:03Z</dcterms:created>
  <dcterms:modified xsi:type="dcterms:W3CDTF">2010-02-17T14:57:11Z</dcterms:modified>
</cp:coreProperties>
</file>